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49"/>
  </p:notesMasterIdLst>
  <p:handoutMasterIdLst>
    <p:handoutMasterId r:id="rId50"/>
  </p:handoutMasterIdLst>
  <p:sldIdLst>
    <p:sldId id="258" r:id="rId2"/>
    <p:sldId id="264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304" r:id="rId25"/>
    <p:sldId id="321" r:id="rId26"/>
    <p:sldId id="315" r:id="rId27"/>
    <p:sldId id="267" r:id="rId28"/>
    <p:sldId id="296" r:id="rId29"/>
    <p:sldId id="319" r:id="rId30"/>
    <p:sldId id="297" r:id="rId31"/>
    <p:sldId id="298" r:id="rId32"/>
    <p:sldId id="322" r:id="rId33"/>
    <p:sldId id="310" r:id="rId34"/>
    <p:sldId id="299" r:id="rId35"/>
    <p:sldId id="303" r:id="rId36"/>
    <p:sldId id="324" r:id="rId37"/>
    <p:sldId id="308" r:id="rId38"/>
    <p:sldId id="317" r:id="rId39"/>
    <p:sldId id="300" r:id="rId40"/>
    <p:sldId id="316" r:id="rId41"/>
    <p:sldId id="311" r:id="rId42"/>
    <p:sldId id="314" r:id="rId43"/>
    <p:sldId id="313" r:id="rId44"/>
    <p:sldId id="312" r:id="rId45"/>
    <p:sldId id="305" r:id="rId46"/>
    <p:sldId id="306" r:id="rId47"/>
    <p:sldId id="323" r:id="rId4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Twinkl" panose="020B0604020202020204" charset="0"/>
      <p:regular r:id="rId55"/>
      <p:bold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7C6653"/>
    <a:srgbClr val="B1AA9F"/>
    <a:srgbClr val="18A0DB"/>
    <a:srgbClr val="DE1E5A"/>
    <a:srgbClr val="BC0105"/>
    <a:srgbClr val="4DB1E3"/>
    <a:srgbClr val="80C1EB"/>
    <a:srgbClr val="ACDDFC"/>
    <a:srgbClr val="4AA1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65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1363" y="48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55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22/06/2020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22/06/2020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4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hyperlink" Target="https://hwb.gov.wales/" TargetMode="Externa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13558BB-34F3-44A8-9E78-596DFA41D487}"/>
              </a:ext>
            </a:extLst>
          </p:cNvPr>
          <p:cNvSpPr txBox="1"/>
          <p:nvPr/>
        </p:nvSpPr>
        <p:spPr>
          <a:xfrm>
            <a:off x="585926" y="3604334"/>
            <a:ext cx="46252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Topic: Science based</a:t>
            </a:r>
          </a:p>
          <a:p>
            <a:endParaRPr lang="en-GB" dirty="0"/>
          </a:p>
          <a:p>
            <a:r>
              <a:rPr lang="en-GB" dirty="0"/>
              <a:t>Growing and living things</a:t>
            </a:r>
          </a:p>
          <a:p>
            <a:endParaRPr lang="en-GB" dirty="0"/>
          </a:p>
          <a:p>
            <a:r>
              <a:rPr lang="en-GB" dirty="0"/>
              <a:t>You will learn how things grow and learn about a traditional tale ‘Jack and the Beanstalk. We will learn to re-tell stories and write a traditional tale.</a:t>
            </a:r>
          </a:p>
        </p:txBody>
      </p:sp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dirty="0"/>
              <a:t>Once upon a time there was a boy called Jack.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264" y="1765825"/>
            <a:ext cx="2112600" cy="423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dirty="0"/>
              <a:t>Jack lived in a cottage with his mother.</a:t>
            </a:r>
          </a:p>
          <a:p>
            <a:pPr algn="ctr"/>
            <a:r>
              <a:rPr lang="en-US" dirty="0"/>
              <a:t>They were very poor and their most valuable possession was a cow.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506"/>
          <a:stretch/>
        </p:blipFill>
        <p:spPr>
          <a:xfrm>
            <a:off x="755650" y="1537300"/>
            <a:ext cx="7632700" cy="455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541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One day, Jack’s mother asked him to take the cow to market to sell.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091" y="2057518"/>
            <a:ext cx="4350539" cy="403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54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After that, Jack met a man who gave him some magic beans </a:t>
            </a:r>
            <a:br>
              <a:rPr lang="en-GB" altLang="en-US" dirty="0"/>
            </a:br>
            <a:r>
              <a:rPr lang="en-GB" altLang="en-US" dirty="0"/>
              <a:t>in exchange for the cow.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47"/>
          <a:stretch/>
        </p:blipFill>
        <p:spPr>
          <a:xfrm>
            <a:off x="436227" y="1382216"/>
            <a:ext cx="8254767" cy="4999799"/>
          </a:xfrm>
          <a:prstGeom prst="roundRect">
            <a:avLst>
              <a:gd name="adj" fmla="val 2908"/>
            </a:avLst>
          </a:prstGeom>
        </p:spPr>
      </p:pic>
    </p:spTree>
    <p:extLst>
      <p:ext uri="{BB962C8B-B14F-4D97-AF65-F5344CB8AC3E}">
        <p14:creationId xmlns:p14="http://schemas.microsoft.com/office/powerpoint/2010/main" val="1585784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When Jack came home with the beans his mother was furious! </a:t>
            </a:r>
            <a:br>
              <a:rPr lang="en-GB" altLang="en-US" dirty="0"/>
            </a:br>
            <a:r>
              <a:rPr lang="en-GB" altLang="en-US" dirty="0"/>
              <a:t>She threw the beans out of the window and sent him to bed.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985" y="1753299"/>
            <a:ext cx="3461414" cy="433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116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49" y="1404889"/>
            <a:ext cx="5401869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altLang="en-US" dirty="0"/>
              <a:t>The next morning, Jack looked out of the window.</a:t>
            </a:r>
            <a:br>
              <a:rPr lang="en-GB" altLang="en-US" dirty="0"/>
            </a:br>
            <a:r>
              <a:rPr lang="en-GB" altLang="en-US" dirty="0"/>
              <a:t>A giant beanstalk had grown in the garden!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4773" y="418674"/>
            <a:ext cx="4169477" cy="657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033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8"/>
            <a:ext cx="5519315" cy="5497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altLang="en-US" dirty="0"/>
              <a:t>Jack decided to climb the beanstalk. It was so tall it went right up to the sky and through the clouds.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006" y="-1362544"/>
            <a:ext cx="3801994" cy="884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219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When Jack finally reached the top, he saw an enormous castle.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71" b="6103"/>
          <a:stretch/>
        </p:blipFill>
        <p:spPr>
          <a:xfrm>
            <a:off x="755650" y="1243564"/>
            <a:ext cx="7632700" cy="4849261"/>
          </a:xfrm>
          <a:prstGeom prst="roundRect">
            <a:avLst>
              <a:gd name="adj" fmla="val 5595"/>
            </a:avLst>
          </a:prstGeom>
        </p:spPr>
      </p:pic>
    </p:spTree>
    <p:extLst>
      <p:ext uri="{BB962C8B-B14F-4D97-AF65-F5344CB8AC3E}">
        <p14:creationId xmlns:p14="http://schemas.microsoft.com/office/powerpoint/2010/main" val="4048955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Jack decided to go inside; all the furniture was huge!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75" b="21392"/>
          <a:stretch/>
        </p:blipFill>
        <p:spPr>
          <a:xfrm>
            <a:off x="755650" y="1350628"/>
            <a:ext cx="7632700" cy="4742198"/>
          </a:xfrm>
          <a:prstGeom prst="roundRect">
            <a:avLst>
              <a:gd name="adj" fmla="val 4638"/>
            </a:avLst>
          </a:prstGeom>
        </p:spPr>
      </p:pic>
    </p:spTree>
    <p:extLst>
      <p:ext uri="{BB962C8B-B14F-4D97-AF65-F5344CB8AC3E}">
        <p14:creationId xmlns:p14="http://schemas.microsoft.com/office/powerpoint/2010/main" val="1423749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Suddenly, Jack heard a loud noise.</a:t>
            </a:r>
            <a:br>
              <a:rPr lang="en-GB" altLang="en-US" dirty="0"/>
            </a:br>
            <a:r>
              <a:rPr lang="en-GB" altLang="en-US" dirty="0"/>
              <a:t>He ran into a cupboard to hide.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04" b="22198"/>
          <a:stretch/>
        </p:blipFill>
        <p:spPr>
          <a:xfrm>
            <a:off x="755649" y="1711354"/>
            <a:ext cx="6735720" cy="4381472"/>
          </a:xfrm>
          <a:prstGeom prst="roundRect">
            <a:avLst>
              <a:gd name="adj" fmla="val 3073"/>
            </a:avLst>
          </a:prstGeom>
        </p:spPr>
      </p:pic>
      <p:sp>
        <p:nvSpPr>
          <p:cNvPr id="3" name="Rounded Rectangle 2"/>
          <p:cNvSpPr/>
          <p:nvPr/>
        </p:nvSpPr>
        <p:spPr>
          <a:xfrm>
            <a:off x="6937695" y="1711354"/>
            <a:ext cx="1450656" cy="4381471"/>
          </a:xfrm>
          <a:prstGeom prst="roundRect">
            <a:avLst>
              <a:gd name="adj" fmla="val 9728"/>
            </a:avLst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5973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1" y="765175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An enormous giant came into the room.</a:t>
            </a:r>
            <a:br>
              <a:rPr lang="en-GB" altLang="en-US" dirty="0"/>
            </a:br>
            <a:r>
              <a:rPr lang="en-GB" altLang="en-US" dirty="0"/>
              <a:t>“Fee, Fi, Fo, Fum, I smell the blood of an Englishman!” he bellowed.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3048">
            <a:off x="2019435" y="1599431"/>
            <a:ext cx="5105129" cy="5512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40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690381" y="4408414"/>
            <a:ext cx="5763237" cy="1791050"/>
          </a:xfrm>
          <a:prstGeom prst="ellipse">
            <a:avLst/>
          </a:prstGeom>
          <a:solidFill>
            <a:srgbClr val="B1AA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/>
          <p:cNvSpPr/>
          <p:nvPr/>
        </p:nvSpPr>
        <p:spPr>
          <a:xfrm>
            <a:off x="755650" y="5142452"/>
            <a:ext cx="7632700" cy="734038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The giant sat down at the table. </a:t>
            </a:r>
            <a:br>
              <a:rPr lang="en-GB" altLang="en-US" dirty="0"/>
            </a:br>
            <a:r>
              <a:rPr lang="en-GB" altLang="en-US" dirty="0"/>
              <a:t>On the table was a hen and a golden harp.</a:t>
            </a:r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55650" y="5142451"/>
            <a:ext cx="76327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39"/>
          <a:stretch/>
        </p:blipFill>
        <p:spPr>
          <a:xfrm>
            <a:off x="2469414" y="1696305"/>
            <a:ext cx="4205172" cy="461242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 flipV="1">
            <a:off x="755649" y="6415581"/>
            <a:ext cx="7632700" cy="45719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755649" y="5788404"/>
            <a:ext cx="2709004" cy="672896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5679345" y="5743888"/>
            <a:ext cx="2709004" cy="672896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3147910" y="6292544"/>
            <a:ext cx="2709004" cy="152400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2745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“Lay!” said the giant.</a:t>
            </a:r>
            <a:br>
              <a:rPr lang="en-GB" altLang="en-US" dirty="0"/>
            </a:br>
            <a:r>
              <a:rPr lang="en-GB" altLang="en-US" dirty="0"/>
              <a:t>The hen laid an egg; it was made out of solid gold.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178" y="1838167"/>
            <a:ext cx="3821643" cy="392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804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55650" y="5142451"/>
            <a:ext cx="7632700" cy="528507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55650" y="5142451"/>
            <a:ext cx="76327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755650" y="765175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“Sing!” said the giant.</a:t>
            </a:r>
            <a:br>
              <a:rPr lang="en-GB" altLang="en-US" dirty="0"/>
            </a:br>
            <a:r>
              <a:rPr lang="en-GB" altLang="en-US" dirty="0"/>
              <a:t>The harp sang; the giant fell asleep.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8" b="2292"/>
          <a:stretch/>
        </p:blipFill>
        <p:spPr>
          <a:xfrm>
            <a:off x="1333570" y="427838"/>
            <a:ext cx="4392635" cy="5880887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55650" y="6224631"/>
            <a:ext cx="7632700" cy="84094"/>
          </a:xfrm>
          <a:prstGeom prst="round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5117924" y="5635829"/>
            <a:ext cx="3270425" cy="672896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755650" y="5576218"/>
            <a:ext cx="719415" cy="672896"/>
          </a:xfrm>
          <a:prstGeom prst="rect">
            <a:avLst/>
          </a:prstGeom>
          <a:solidFill>
            <a:srgbClr val="7C66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1438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Jack jumped out of the cupboard and took the hen and the harp.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210" y="1472420"/>
            <a:ext cx="4117580" cy="462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051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As Jack ran the harp cried, “Help, master!”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9367" y="1659243"/>
            <a:ext cx="4649728" cy="443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837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The giant woke up and called, “Fee, Fi, Fo, Fum, I smell the blood of an Englishman!” He chased Jack to the top of the beanstalk.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58"/>
          <a:stretch/>
        </p:blipFill>
        <p:spPr>
          <a:xfrm>
            <a:off x="755650" y="1546103"/>
            <a:ext cx="7632700" cy="4546722"/>
          </a:xfrm>
          <a:prstGeom prst="roundRect">
            <a:avLst>
              <a:gd name="adj" fmla="val 5597"/>
            </a:avLst>
          </a:prstGeom>
        </p:spPr>
      </p:pic>
    </p:spTree>
    <p:extLst>
      <p:ext uri="{BB962C8B-B14F-4D97-AF65-F5344CB8AC3E}">
        <p14:creationId xmlns:p14="http://schemas.microsoft.com/office/powerpoint/2010/main" val="3936613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Jack climbed down the beanstalk and the giant followed him.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59"/>
          <a:stretch/>
        </p:blipFill>
        <p:spPr>
          <a:xfrm>
            <a:off x="755650" y="1276286"/>
            <a:ext cx="7632700" cy="4816539"/>
          </a:xfrm>
          <a:prstGeom prst="roundRect">
            <a:avLst>
              <a:gd name="adj" fmla="val 5694"/>
            </a:avLst>
          </a:prstGeom>
        </p:spPr>
      </p:pic>
    </p:spTree>
    <p:extLst>
      <p:ext uri="{BB962C8B-B14F-4D97-AF65-F5344CB8AC3E}">
        <p14:creationId xmlns:p14="http://schemas.microsoft.com/office/powerpoint/2010/main" val="571891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As Jack got to the bottom of the beanstalk he shouted, “Help!”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43" b="13158"/>
          <a:stretch/>
        </p:blipFill>
        <p:spPr>
          <a:xfrm>
            <a:off x="755650" y="1235587"/>
            <a:ext cx="7632700" cy="4857238"/>
          </a:xfrm>
          <a:prstGeom prst="roundRect">
            <a:avLst>
              <a:gd name="adj" fmla="val 3368"/>
            </a:avLst>
          </a:prstGeom>
        </p:spPr>
      </p:pic>
    </p:spTree>
    <p:extLst>
      <p:ext uri="{BB962C8B-B14F-4D97-AF65-F5344CB8AC3E}">
        <p14:creationId xmlns:p14="http://schemas.microsoft.com/office/powerpoint/2010/main" val="1361431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Jack’s mother came out with an axe.</a:t>
            </a:r>
            <a:br>
              <a:rPr lang="en-GB" altLang="en-US" dirty="0"/>
            </a:br>
            <a:r>
              <a:rPr lang="en-GB" altLang="en-US" dirty="0"/>
              <a:t>She used it to chop the bottom of the beanstalk.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45" y="415680"/>
            <a:ext cx="4205667" cy="5988608"/>
          </a:xfrm>
          <a:prstGeom prst="roundRect">
            <a:avLst>
              <a:gd name="adj" fmla="val 4699"/>
            </a:avLst>
          </a:prstGeom>
        </p:spPr>
      </p:pic>
    </p:spTree>
    <p:extLst>
      <p:ext uri="{BB962C8B-B14F-4D97-AF65-F5344CB8AC3E}">
        <p14:creationId xmlns:p14="http://schemas.microsoft.com/office/powerpoint/2010/main" val="231440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The giant fell and crashed to the ground.</a:t>
            </a:r>
            <a:br>
              <a:rPr lang="en-GB" altLang="en-US" dirty="0"/>
            </a:br>
            <a:r>
              <a:rPr lang="en-GB" altLang="en-US" dirty="0"/>
              <a:t>He was never seen again.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660" b="2"/>
          <a:stretch/>
        </p:blipFill>
        <p:spPr>
          <a:xfrm>
            <a:off x="755650" y="1535185"/>
            <a:ext cx="7632700" cy="4785919"/>
          </a:xfrm>
          <a:prstGeom prst="roundRect">
            <a:avLst>
              <a:gd name="adj" fmla="val 5273"/>
            </a:avLst>
          </a:prstGeom>
        </p:spPr>
      </p:pic>
    </p:spTree>
    <p:extLst>
      <p:ext uri="{BB962C8B-B14F-4D97-AF65-F5344CB8AC3E}">
        <p14:creationId xmlns:p14="http://schemas.microsoft.com/office/powerpoint/2010/main" val="1795627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55650" y="909939"/>
            <a:ext cx="76327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altLang="en-US" dirty="0"/>
              <a:t>With the golden eggs and the magic harp, </a:t>
            </a:r>
          </a:p>
          <a:p>
            <a:pPr algn="ctr"/>
            <a:r>
              <a:rPr lang="en-GB" altLang="en-US" dirty="0"/>
              <a:t>Jack and his mother lived happily ever after.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858" y="1615085"/>
            <a:ext cx="4787513" cy="469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0198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163287" y="87086"/>
            <a:ext cx="5431970" cy="669471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Science</a:t>
            </a:r>
          </a:p>
          <a:p>
            <a:pPr algn="ctr"/>
            <a:endParaRPr lang="en-GB" sz="3200" u="sng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know how things grow.</a:t>
            </a:r>
          </a:p>
          <a:p>
            <a:pPr algn="ctr"/>
            <a:endParaRPr lang="en-GB" sz="2000" u="sng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Learn about plants and how they grow. Plant seeds, flowers or fruit in the garden. Watch the plant grow. 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Can you say what plants need?</a:t>
            </a:r>
          </a:p>
          <a:p>
            <a:r>
              <a:rPr lang="en-US" sz="2000" dirty="0">
                <a:solidFill>
                  <a:schemeClr val="tx1"/>
                </a:solidFill>
              </a:rPr>
              <a:t>Can you create a flowchart to show what happens to a plant?</a:t>
            </a:r>
          </a:p>
          <a:p>
            <a:r>
              <a:rPr lang="en-US" sz="2000" dirty="0">
                <a:solidFill>
                  <a:schemeClr val="tx1"/>
                </a:solidFill>
              </a:rPr>
              <a:t>Can you record the growth and measure the height of your plant each week?</a:t>
            </a:r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757D1-A1D0-4EC0-ABDE-988553BA50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049" t="37090" r="19285" b="8095"/>
          <a:stretch/>
        </p:blipFill>
        <p:spPr>
          <a:xfrm>
            <a:off x="1135920" y="4412130"/>
            <a:ext cx="3642910" cy="235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607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163287" y="87086"/>
            <a:ext cx="5431970" cy="669471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Science</a:t>
            </a:r>
          </a:p>
          <a:p>
            <a:pPr algn="ctr"/>
            <a:endParaRPr lang="en-GB" sz="3200" u="sng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know if something is living or non-living.</a:t>
            </a:r>
          </a:p>
          <a:p>
            <a:r>
              <a:rPr lang="en-GB" sz="2000" dirty="0">
                <a:solidFill>
                  <a:schemeClr val="tx1"/>
                </a:solidFill>
              </a:rPr>
              <a:t>How do we know if something is living?</a:t>
            </a:r>
          </a:p>
          <a:p>
            <a:r>
              <a:rPr lang="en-GB" sz="2000" dirty="0">
                <a:solidFill>
                  <a:schemeClr val="tx1"/>
                </a:solidFill>
              </a:rPr>
              <a:t>Can you sort things from the story into these categories: living non-living? Create a table to help you sort them.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r>
              <a:rPr lang="en-US" dirty="0">
                <a:solidFill>
                  <a:schemeClr val="tx1"/>
                </a:solidFill>
              </a:rPr>
              <a:t>Mum Jack chicken cow harp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house Giant egg house</a:t>
            </a: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0EB08F-5461-472E-87CC-CFC1D2BD11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574" y="4451793"/>
            <a:ext cx="2376608" cy="2330008"/>
          </a:xfrm>
          <a:prstGeom prst="rect">
            <a:avLst/>
          </a:prstGeom>
        </p:spPr>
      </p:pic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id="{29AA737B-A4C8-44A4-9CD0-0F1265F2CB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9937312"/>
              </p:ext>
            </p:extLst>
          </p:nvPr>
        </p:nvGraphicFramePr>
        <p:xfrm>
          <a:off x="671832" y="4527612"/>
          <a:ext cx="2666171" cy="183086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32078">
                  <a:extLst>
                    <a:ext uri="{9D8B030D-6E8A-4147-A177-3AD203B41FA5}">
                      <a16:colId xmlns:a16="http://schemas.microsoft.com/office/drawing/2014/main" val="301638083"/>
                    </a:ext>
                  </a:extLst>
                </a:gridCol>
                <a:gridCol w="1534093">
                  <a:extLst>
                    <a:ext uri="{9D8B030D-6E8A-4147-A177-3AD203B41FA5}">
                      <a16:colId xmlns:a16="http://schemas.microsoft.com/office/drawing/2014/main" val="4027675948"/>
                    </a:ext>
                  </a:extLst>
                </a:gridCol>
              </a:tblGrid>
              <a:tr h="457716">
                <a:tc>
                  <a:txBody>
                    <a:bodyPr/>
                    <a:lstStyle/>
                    <a:p>
                      <a:r>
                        <a:rPr lang="en-GB" dirty="0"/>
                        <a:t>Living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Non-living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833958"/>
                  </a:ext>
                </a:extLst>
              </a:tr>
              <a:tr h="457716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220274"/>
                  </a:ext>
                </a:extLst>
              </a:tr>
              <a:tr h="45771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621896"/>
                  </a:ext>
                </a:extLst>
              </a:tr>
              <a:tr h="45771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522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42566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188687" y="87086"/>
            <a:ext cx="5431970" cy="669471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Science</a:t>
            </a:r>
          </a:p>
          <a:p>
            <a:pPr algn="ctr"/>
            <a:endParaRPr lang="en-GB" sz="3200" u="sng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search for living things in my home.</a:t>
            </a:r>
          </a:p>
          <a:p>
            <a:r>
              <a:rPr lang="en-GB" dirty="0">
                <a:solidFill>
                  <a:schemeClr val="tx1"/>
                </a:solidFill>
              </a:rPr>
              <a:t>Can you go on a hunt for living things in your home?</a:t>
            </a:r>
            <a:r>
              <a:rPr lang="en-US" dirty="0">
                <a:solidFill>
                  <a:schemeClr val="tx1"/>
                </a:solidFill>
              </a:rPr>
              <a:t> How do we know that they are living?</a:t>
            </a:r>
            <a:endParaRPr lang="en-GB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Can you find any minibeast in you garden?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chemeClr val="tx1"/>
                </a:solidFill>
              </a:rPr>
              <a:t>Can you record how many different minibeast you can find using a tally chart? Can you record using Hwb2data?</a:t>
            </a:r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A59D9B1-A5CB-414D-8918-F50BF48786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882319"/>
              </p:ext>
            </p:extLst>
          </p:nvPr>
        </p:nvGraphicFramePr>
        <p:xfrm>
          <a:off x="373056" y="4795520"/>
          <a:ext cx="5015689" cy="16764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66188">
                  <a:extLst>
                    <a:ext uri="{9D8B030D-6E8A-4147-A177-3AD203B41FA5}">
                      <a16:colId xmlns:a16="http://schemas.microsoft.com/office/drawing/2014/main" val="3635106258"/>
                    </a:ext>
                  </a:extLst>
                </a:gridCol>
                <a:gridCol w="3749501">
                  <a:extLst>
                    <a:ext uri="{9D8B030D-6E8A-4147-A177-3AD203B41FA5}">
                      <a16:colId xmlns:a16="http://schemas.microsoft.com/office/drawing/2014/main" val="2691804523"/>
                    </a:ext>
                  </a:extLst>
                </a:gridCol>
              </a:tblGrid>
              <a:tr h="251810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Number of minibeast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912126"/>
                  </a:ext>
                </a:extLst>
              </a:tr>
              <a:tr h="251810">
                <a:tc>
                  <a:txBody>
                    <a:bodyPr/>
                    <a:lstStyle/>
                    <a:p>
                      <a:r>
                        <a:rPr lang="en-GB" sz="1600" dirty="0"/>
                        <a:t>Spiders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75618"/>
                  </a:ext>
                </a:extLst>
              </a:tr>
              <a:tr h="251810">
                <a:tc>
                  <a:txBody>
                    <a:bodyPr/>
                    <a:lstStyle/>
                    <a:p>
                      <a:r>
                        <a:rPr lang="en-GB" sz="1600" dirty="0"/>
                        <a:t>Woodlouse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989430"/>
                  </a:ext>
                </a:extLst>
              </a:tr>
              <a:tr h="251810">
                <a:tc>
                  <a:txBody>
                    <a:bodyPr/>
                    <a:lstStyle/>
                    <a:p>
                      <a:r>
                        <a:rPr lang="en-GB" sz="1600" dirty="0"/>
                        <a:t>Flies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569"/>
                  </a:ext>
                </a:extLst>
              </a:tr>
              <a:tr h="251810">
                <a:tc>
                  <a:txBody>
                    <a:bodyPr/>
                    <a:lstStyle/>
                    <a:p>
                      <a:r>
                        <a:rPr lang="en-GB" sz="1600" dirty="0"/>
                        <a:t>Butterflies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215599"/>
                  </a:ext>
                </a:extLst>
              </a:tr>
            </a:tbl>
          </a:graphicData>
        </a:graphic>
      </p:graphicFrame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AD78D11-CC26-496E-81D2-2AFE77BDB531}"/>
              </a:ext>
            </a:extLst>
          </p:cNvPr>
          <p:cNvCxnSpPr/>
          <p:nvPr/>
        </p:nvCxnSpPr>
        <p:spPr>
          <a:xfrm>
            <a:off x="1740023" y="5166804"/>
            <a:ext cx="0" cy="25745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7DF1C3-9787-4BED-8972-9B45F3F2ECD6}"/>
              </a:ext>
            </a:extLst>
          </p:cNvPr>
          <p:cNvCxnSpPr/>
          <p:nvPr/>
        </p:nvCxnSpPr>
        <p:spPr>
          <a:xfrm>
            <a:off x="1919056" y="5166804"/>
            <a:ext cx="0" cy="25745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7A38457-7177-47B3-BF63-11273C3A60C4}"/>
              </a:ext>
            </a:extLst>
          </p:cNvPr>
          <p:cNvCxnSpPr/>
          <p:nvPr/>
        </p:nvCxnSpPr>
        <p:spPr>
          <a:xfrm>
            <a:off x="2052221" y="5166804"/>
            <a:ext cx="0" cy="25745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5EC4E84-A836-4D43-8789-E5198081D3CB}"/>
              </a:ext>
            </a:extLst>
          </p:cNvPr>
          <p:cNvCxnSpPr/>
          <p:nvPr/>
        </p:nvCxnSpPr>
        <p:spPr>
          <a:xfrm>
            <a:off x="2203141" y="5166804"/>
            <a:ext cx="0" cy="25745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ACBA05E-8139-4932-ADE2-E0DE2C74DC54}"/>
              </a:ext>
            </a:extLst>
          </p:cNvPr>
          <p:cNvCxnSpPr>
            <a:cxnSpLocks/>
          </p:cNvCxnSpPr>
          <p:nvPr/>
        </p:nvCxnSpPr>
        <p:spPr>
          <a:xfrm flipH="1">
            <a:off x="1759258" y="5166804"/>
            <a:ext cx="424649" cy="2766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3731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185057" y="163286"/>
            <a:ext cx="5638800" cy="658585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Numeracy</a:t>
            </a:r>
          </a:p>
          <a:p>
            <a:pPr algn="ctr"/>
            <a:endParaRPr lang="en-GB" sz="3200" u="sng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Design a board game for Jack to play with his mum.</a:t>
            </a:r>
          </a:p>
          <a:p>
            <a:endParaRPr lang="en-GB" sz="2000" dirty="0">
              <a:solidFill>
                <a:schemeClr val="tx1"/>
              </a:solidFill>
            </a:endParaRPr>
          </a:p>
          <a:p>
            <a:r>
              <a:rPr lang="en-GB" sz="2000" dirty="0">
                <a:solidFill>
                  <a:schemeClr val="tx1"/>
                </a:solidFill>
              </a:rPr>
              <a:t>Can you write a set of instructions to play the game?</a:t>
            </a:r>
          </a:p>
          <a:p>
            <a:endParaRPr lang="en-GB" sz="2000" dirty="0">
              <a:solidFill>
                <a:schemeClr val="tx1"/>
              </a:solidFill>
            </a:endParaRPr>
          </a:p>
          <a:p>
            <a:r>
              <a:rPr lang="en-GB" sz="2000" dirty="0">
                <a:solidFill>
                  <a:schemeClr val="tx1"/>
                </a:solidFill>
              </a:rPr>
              <a:t>Can you explain how to play the game?</a:t>
            </a:r>
          </a:p>
          <a:p>
            <a:endParaRPr lang="en-GB" sz="2000" dirty="0">
              <a:solidFill>
                <a:schemeClr val="tx1"/>
              </a:solidFill>
            </a:endParaRPr>
          </a:p>
          <a:p>
            <a:r>
              <a:rPr lang="en-GB" sz="2000" dirty="0">
                <a:solidFill>
                  <a:schemeClr val="tx1"/>
                </a:solidFill>
              </a:rPr>
              <a:t>Can you play  the game?</a:t>
            </a: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10" name="Picture 9" descr="A picture containing colorful, child, tiled, clock&#10;&#10;Description automatically generated">
            <a:extLst>
              <a:ext uri="{FF2B5EF4-FFF2-40B4-BE49-F238E27FC236}">
                <a16:creationId xmlns:a16="http://schemas.microsoft.com/office/drawing/2014/main" id="{C58A6847-4888-48E4-B09A-875F8561B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90" y="5180919"/>
            <a:ext cx="1844463" cy="1386211"/>
          </a:xfrm>
          <a:prstGeom prst="rect">
            <a:avLst/>
          </a:prstGeom>
        </p:spPr>
      </p:pic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5D27663B-5C3A-46A8-94D8-E60EDAE661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4" t="12895" r="46067" b="7087"/>
          <a:stretch/>
        </p:blipFill>
        <p:spPr>
          <a:xfrm>
            <a:off x="1006260" y="4030258"/>
            <a:ext cx="1344328" cy="1751919"/>
          </a:xfrm>
          <a:prstGeom prst="rect">
            <a:avLst/>
          </a:prstGeom>
        </p:spPr>
      </p:pic>
      <p:pic>
        <p:nvPicPr>
          <p:cNvPr id="14" name="Picture 13" descr="A close up of a map&#10;&#10;Description automatically generated">
            <a:extLst>
              <a:ext uri="{FF2B5EF4-FFF2-40B4-BE49-F238E27FC236}">
                <a16:creationId xmlns:a16="http://schemas.microsoft.com/office/drawing/2014/main" id="{E9110C11-78E4-4827-ABCB-5803B64DA4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3177">
            <a:off x="3119329" y="3957157"/>
            <a:ext cx="2073840" cy="268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195943" y="130629"/>
            <a:ext cx="5617028" cy="665117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Expressive Arts</a:t>
            </a:r>
          </a:p>
          <a:p>
            <a:endParaRPr lang="en-GB" sz="1600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Memorise a song and perform a dance to the song.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u="sng" dirty="0">
                <a:solidFill>
                  <a:schemeClr val="tx1"/>
                </a:solidFill>
              </a:rPr>
              <a:t>Beanstalk Growing Tall </a:t>
            </a:r>
          </a:p>
          <a:p>
            <a:r>
              <a:rPr lang="en-US" dirty="0">
                <a:solidFill>
                  <a:srgbClr val="00B050"/>
                </a:solidFill>
              </a:rPr>
              <a:t>(Say as a spoken rhyme or sing to your own tune.)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(Children start curled up in a ball and start growing.) </a:t>
            </a:r>
          </a:p>
          <a:p>
            <a:r>
              <a:rPr lang="en-US" dirty="0">
                <a:solidFill>
                  <a:schemeClr val="tx1"/>
                </a:solidFill>
              </a:rPr>
              <a:t>Beanstalk growing tall, Beanstalk growing tall. Swishy, swashy, swishy, swashy, Beanstalk growing tall.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rgbClr val="00B050"/>
                </a:solidFill>
              </a:rPr>
              <a:t>(Children reach up tall.) </a:t>
            </a:r>
          </a:p>
          <a:p>
            <a:r>
              <a:rPr lang="en-US" dirty="0">
                <a:solidFill>
                  <a:schemeClr val="tx1"/>
                </a:solidFill>
              </a:rPr>
              <a:t>Reaching to the clouds, Reaching to the clouds. Growing taller, growing taller, Reaching to the clouds.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9C4585-8076-4110-A3D7-867010C55A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021" t="30310" r="29515" b="20012"/>
          <a:stretch/>
        </p:blipFill>
        <p:spPr>
          <a:xfrm>
            <a:off x="5385822" y="4800600"/>
            <a:ext cx="607796" cy="18209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D1194CA-C307-4EAA-A977-98E74A35E4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269" t="64104" r="40050" b="20012"/>
          <a:stretch/>
        </p:blipFill>
        <p:spPr>
          <a:xfrm>
            <a:off x="2193471" y="5984559"/>
            <a:ext cx="1921329" cy="79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5103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195943" y="130629"/>
            <a:ext cx="5617028" cy="665117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Expressive Arts</a:t>
            </a:r>
          </a:p>
          <a:p>
            <a:endParaRPr lang="en-GB" sz="1600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experiment with materials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Create a piece of artwork to represent the story of ‘Jack and the beanstalk’.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US" sz="1200" dirty="0">
              <a:solidFill>
                <a:schemeClr val="tx1"/>
              </a:solidFill>
            </a:endParaRPr>
          </a:p>
          <a:p>
            <a:endParaRPr lang="en-GB" sz="12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11266" name="Picture 2" descr="See the source image">
            <a:extLst>
              <a:ext uri="{FF2B5EF4-FFF2-40B4-BE49-F238E27FC236}">
                <a16:creationId xmlns:a16="http://schemas.microsoft.com/office/drawing/2014/main" id="{E6277AEA-433A-4FD7-86AF-7FB1FB04A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293" y="2156114"/>
            <a:ext cx="1814018" cy="4369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See the source image">
            <a:extLst>
              <a:ext uri="{FF2B5EF4-FFF2-40B4-BE49-F238E27FC236}">
                <a16:creationId xmlns:a16="http://schemas.microsoft.com/office/drawing/2014/main" id="{E47CA5C2-C3BE-4AFC-A1FD-E6532F4A3F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7" t="3016" b="5139"/>
          <a:stretch/>
        </p:blipFill>
        <p:spPr bwMode="auto">
          <a:xfrm>
            <a:off x="368729" y="2095974"/>
            <a:ext cx="1688678" cy="22333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See the source image">
            <a:extLst>
              <a:ext uri="{FF2B5EF4-FFF2-40B4-BE49-F238E27FC236}">
                <a16:creationId xmlns:a16="http://schemas.microsoft.com/office/drawing/2014/main" id="{A4650126-BD36-4826-B233-B8A6A21128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47" t="3333" r="22964" b="9145"/>
          <a:stretch/>
        </p:blipFill>
        <p:spPr bwMode="auto">
          <a:xfrm>
            <a:off x="4001071" y="2028825"/>
            <a:ext cx="1498481" cy="44965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See the source image">
            <a:extLst>
              <a:ext uri="{FF2B5EF4-FFF2-40B4-BE49-F238E27FC236}">
                <a16:creationId xmlns:a16="http://schemas.microsoft.com/office/drawing/2014/main" id="{B6932B41-4BC4-4148-AB50-591527588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61" y="4308588"/>
            <a:ext cx="1734732" cy="23129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8012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152400" y="97972"/>
            <a:ext cx="5976257" cy="650965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RE</a:t>
            </a:r>
            <a:endParaRPr lang="en-GB" sz="2800" u="sng" dirty="0">
              <a:solidFill>
                <a:schemeClr val="tx1"/>
              </a:solidFill>
            </a:endParaRPr>
          </a:p>
          <a:p>
            <a:pPr algn="ctr"/>
            <a:endParaRPr lang="en-GB" sz="1600" u="sng" dirty="0">
              <a:solidFill>
                <a:schemeClr val="tx1"/>
              </a:solidFill>
            </a:endParaRPr>
          </a:p>
          <a:p>
            <a:r>
              <a:rPr lang="en-US" sz="2000" u="sng" dirty="0">
                <a:solidFill>
                  <a:schemeClr val="tx1"/>
                </a:solidFill>
              </a:rPr>
              <a:t>WALT: Write a prayer to show that we are thankful for the world that we live in</a:t>
            </a:r>
            <a:r>
              <a:rPr lang="en-US" sz="2000" b="1" dirty="0">
                <a:solidFill>
                  <a:schemeClr val="tx1"/>
                </a:solidFill>
              </a:rPr>
              <a:t>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Can you choose words that rhyme?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Thank you, God, for the plants and trees,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 Thank you, God, for all the birds and bees, 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Thank you, God, for everything, 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Thank you, God for things you bring. 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Amen.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.</a:t>
            </a:r>
            <a:endParaRPr lang="en-GB" sz="12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9805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228600" y="310719"/>
            <a:ext cx="5257800" cy="644931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Health</a:t>
            </a:r>
          </a:p>
          <a:p>
            <a:pPr algn="ctr"/>
            <a:endParaRPr lang="en-GB" sz="3200" u="sng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keep fit and healthy.</a:t>
            </a:r>
          </a:p>
          <a:p>
            <a:endParaRPr lang="en-US" sz="14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Raise your heart level and improve your stamina with shuttle runs. Place 4 objects from around the house in a line. Run to each object. 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Can you time yourself?</a:t>
            </a:r>
          </a:p>
          <a:p>
            <a:r>
              <a:rPr lang="en-US" sz="2000" dirty="0">
                <a:solidFill>
                  <a:schemeClr val="tx1"/>
                </a:solidFill>
              </a:rPr>
              <a:t>Can you record your times in a table?</a:t>
            </a:r>
          </a:p>
          <a:p>
            <a:r>
              <a:rPr lang="en-US" sz="2000" dirty="0">
                <a:solidFill>
                  <a:schemeClr val="tx1"/>
                </a:solidFill>
              </a:rPr>
              <a:t>Can you beat your time?</a:t>
            </a:r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923AA5-8863-432C-9F42-E271FFDDB4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30" t="40631" r="27863" b="4995"/>
          <a:stretch/>
        </p:blipFill>
        <p:spPr>
          <a:xfrm>
            <a:off x="1034143" y="4312532"/>
            <a:ext cx="3537857" cy="2409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8095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228600" y="310719"/>
            <a:ext cx="5257800" cy="644931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Health</a:t>
            </a:r>
          </a:p>
          <a:p>
            <a:pPr algn="ctr"/>
            <a:endParaRPr lang="en-GB" sz="3200" u="sng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eat healthily</a:t>
            </a:r>
            <a:endParaRPr lang="en-US" sz="14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Can you keep a food journal?</a:t>
            </a:r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DE7FA3-8FFE-4A6D-878B-3B0307CF70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82" t="13020" r="18253" b="6203"/>
          <a:stretch/>
        </p:blipFill>
        <p:spPr>
          <a:xfrm>
            <a:off x="597581" y="3597673"/>
            <a:ext cx="4184913" cy="294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1210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228600" y="310719"/>
            <a:ext cx="5257800" cy="644931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Wellbeing</a:t>
            </a:r>
          </a:p>
          <a:p>
            <a:pPr algn="ctr"/>
            <a:endParaRPr lang="en-GB" sz="3200" u="sng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be positive about yourself.</a:t>
            </a:r>
          </a:p>
          <a:p>
            <a:r>
              <a:rPr lang="en-GB" dirty="0">
                <a:solidFill>
                  <a:schemeClr val="tx1"/>
                </a:solidFill>
              </a:rPr>
              <a:t>Write down five kind comments about your self, things your grateful for or things that make you happy.</a:t>
            </a:r>
            <a:r>
              <a:rPr lang="en-US" sz="1200" dirty="0"/>
              <a:t>k </a:t>
            </a:r>
            <a:r>
              <a:rPr lang="en-US" sz="1400" dirty="0"/>
              <a:t>about ourselves can have a big impact on our wellbeing. Take time to think about yourself positively. Write five kind comments inThe way we think about ourselves can have a big impact on our wellbeing. Take time to think about yourself positively. Write five kind comments in the thought bubbles - these can be your positive traits, motivation reminders, things you are grateful for or any other things that the thought bubbles - these can be your positive traits, motivation reminders, things you are grateful for or any other things that make you happy.</a:t>
            </a:r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F6C341-3E29-489F-9F78-30F846C423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52" t="28429" r="38446" b="8965"/>
          <a:stretch/>
        </p:blipFill>
        <p:spPr>
          <a:xfrm>
            <a:off x="511253" y="2655277"/>
            <a:ext cx="4541379" cy="334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1847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702FE8-078E-464C-9503-AD53214ED0E4}"/>
              </a:ext>
            </a:extLst>
          </p:cNvPr>
          <p:cNvSpPr/>
          <p:nvPr/>
        </p:nvSpPr>
        <p:spPr>
          <a:xfrm>
            <a:off x="283029" y="108857"/>
            <a:ext cx="8763000" cy="664028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Language and Communication</a:t>
            </a:r>
          </a:p>
          <a:p>
            <a:pPr algn="ctr"/>
            <a:endParaRPr lang="en-GB" sz="3200" u="sng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Retell a story</a:t>
            </a:r>
          </a:p>
          <a:p>
            <a:r>
              <a:rPr lang="en-GB" sz="2000" dirty="0">
                <a:solidFill>
                  <a:schemeClr val="tx1"/>
                </a:solidFill>
              </a:rPr>
              <a:t>Retell the story of Jack and the bean stalk in the correct order. Create your own story map to help you. You could create a set of puppets or drawing to help you retell the story.</a:t>
            </a:r>
          </a:p>
          <a:p>
            <a:endParaRPr lang="en-GB" sz="2000" dirty="0">
              <a:solidFill>
                <a:schemeClr val="tx1"/>
              </a:solidFill>
            </a:endParaRPr>
          </a:p>
          <a:p>
            <a:r>
              <a:rPr lang="en-GB" sz="2000" dirty="0">
                <a:solidFill>
                  <a:schemeClr val="tx1"/>
                </a:solidFill>
              </a:rPr>
              <a:t>Can you retell the story in the correct order?</a:t>
            </a:r>
          </a:p>
          <a:p>
            <a:r>
              <a:rPr lang="en-GB" sz="2000" dirty="0">
                <a:solidFill>
                  <a:schemeClr val="tx1"/>
                </a:solidFill>
              </a:rPr>
              <a:t>Can you use different voices for each character?</a:t>
            </a:r>
          </a:p>
          <a:p>
            <a:r>
              <a:rPr lang="en-GB" sz="2000" dirty="0">
                <a:solidFill>
                  <a:schemeClr val="tx1"/>
                </a:solidFill>
              </a:rPr>
              <a:t>Can you include the story language?</a:t>
            </a:r>
          </a:p>
          <a:p>
            <a:r>
              <a:rPr lang="en-GB" sz="2000" dirty="0">
                <a:solidFill>
                  <a:schemeClr val="tx1"/>
                </a:solidFill>
              </a:rPr>
              <a:t> Once upon a time, </a:t>
            </a:r>
          </a:p>
          <a:p>
            <a:r>
              <a:rPr lang="en-GB" sz="2000" dirty="0">
                <a:solidFill>
                  <a:schemeClr val="tx1"/>
                </a:solidFill>
              </a:rPr>
              <a:t>The next morning, </a:t>
            </a:r>
          </a:p>
          <a:p>
            <a:r>
              <a:rPr lang="en-GB" sz="2000" dirty="0">
                <a:solidFill>
                  <a:schemeClr val="tx1"/>
                </a:solidFill>
              </a:rPr>
              <a:t>After that, </a:t>
            </a:r>
          </a:p>
          <a:p>
            <a:r>
              <a:rPr lang="en-GB" sz="2000" dirty="0">
                <a:solidFill>
                  <a:schemeClr val="tx1"/>
                </a:solidFill>
              </a:rPr>
              <a:t>One day, </a:t>
            </a:r>
          </a:p>
          <a:p>
            <a:r>
              <a:rPr lang="en-GB" sz="2000" dirty="0">
                <a:solidFill>
                  <a:schemeClr val="tx1"/>
                </a:solidFill>
              </a:rPr>
              <a:t>Suddenly,</a:t>
            </a:r>
          </a:p>
          <a:p>
            <a:endParaRPr lang="en-GB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16" name="Picture 15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B39FA180-4A10-4022-BE5B-3B48E72AFF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4" r="5035"/>
          <a:stretch/>
        </p:blipFill>
        <p:spPr>
          <a:xfrm>
            <a:off x="6177641" y="3087668"/>
            <a:ext cx="2590800" cy="3770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 descr="A picture containing drawing&#10;&#10;Description automatically generated">
            <a:extLst>
              <a:ext uri="{FF2B5EF4-FFF2-40B4-BE49-F238E27FC236}">
                <a16:creationId xmlns:a16="http://schemas.microsoft.com/office/drawing/2014/main" id="{6894FC08-8E7D-4AD7-8935-F265C2434C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079" y="4156982"/>
            <a:ext cx="1828155" cy="2592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FD472F1F-D39A-4343-BAA3-BA2F8436CC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764" y="3548737"/>
            <a:ext cx="2404877" cy="32004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575138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702FE8-078E-464C-9503-AD53214ED0E4}"/>
              </a:ext>
            </a:extLst>
          </p:cNvPr>
          <p:cNvSpPr/>
          <p:nvPr/>
        </p:nvSpPr>
        <p:spPr>
          <a:xfrm>
            <a:off x="283029" y="108857"/>
            <a:ext cx="8763000" cy="664028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Language and Communication</a:t>
            </a:r>
          </a:p>
          <a:p>
            <a:r>
              <a:rPr lang="en-GB" sz="2000" u="sng" dirty="0">
                <a:solidFill>
                  <a:schemeClr val="tx1"/>
                </a:solidFill>
              </a:rPr>
              <a:t>WALT: build sentences </a:t>
            </a:r>
          </a:p>
          <a:p>
            <a:r>
              <a:rPr lang="en-GB" sz="1600" dirty="0">
                <a:solidFill>
                  <a:schemeClr val="tx1"/>
                </a:solidFill>
              </a:rPr>
              <a:t>Make a set of cards using anything you have around the house- paper, card, carboard and posits. Select a card to make you own sentence. Write the sentence correctly.</a:t>
            </a:r>
          </a:p>
          <a:p>
            <a:endParaRPr lang="en-GB" sz="1600" b="1" dirty="0">
              <a:solidFill>
                <a:schemeClr val="tx1"/>
              </a:solidFill>
            </a:endParaRPr>
          </a:p>
          <a:p>
            <a:r>
              <a:rPr lang="en-GB" sz="1600" dirty="0">
                <a:solidFill>
                  <a:schemeClr val="tx1"/>
                </a:solidFill>
              </a:rPr>
              <a:t>Can you use a capital letter to start and for names?</a:t>
            </a:r>
          </a:p>
          <a:p>
            <a:r>
              <a:rPr lang="en-GB" sz="1600" dirty="0">
                <a:solidFill>
                  <a:schemeClr val="tx1"/>
                </a:solidFill>
              </a:rPr>
              <a:t>Can you use a full stop correctly?</a:t>
            </a:r>
          </a:p>
          <a:p>
            <a:r>
              <a:rPr lang="en-GB" sz="1600" dirty="0">
                <a:solidFill>
                  <a:schemeClr val="tx1"/>
                </a:solidFill>
              </a:rPr>
              <a:t>Can you read back your sentence?</a:t>
            </a:r>
          </a:p>
          <a:p>
            <a:endParaRPr lang="en-GB" sz="3200" u="sng" dirty="0">
              <a:solidFill>
                <a:schemeClr val="tx1"/>
              </a:solidFill>
            </a:endParaRPr>
          </a:p>
          <a:p>
            <a:endParaRPr lang="en-GB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781361-3082-451C-8A72-B5BF82A12C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641" t="13598" r="15000" b="4286"/>
          <a:stretch/>
        </p:blipFill>
        <p:spPr>
          <a:xfrm>
            <a:off x="925287" y="2775858"/>
            <a:ext cx="6923314" cy="382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9470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702FE8-078E-464C-9503-AD53214ED0E4}"/>
              </a:ext>
            </a:extLst>
          </p:cNvPr>
          <p:cNvSpPr/>
          <p:nvPr/>
        </p:nvSpPr>
        <p:spPr>
          <a:xfrm>
            <a:off x="283029" y="108857"/>
            <a:ext cx="8763000" cy="664028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Language and Communication</a:t>
            </a:r>
          </a:p>
          <a:p>
            <a:pPr algn="ctr"/>
            <a:endParaRPr lang="en-GB" sz="3200" u="sng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write a traditional tale </a:t>
            </a:r>
          </a:p>
          <a:p>
            <a:endParaRPr lang="en-GB" sz="1600" dirty="0">
              <a:solidFill>
                <a:schemeClr val="tx1"/>
              </a:solidFill>
            </a:endParaRPr>
          </a:p>
          <a:p>
            <a:r>
              <a:rPr lang="en-GB" sz="1600" dirty="0">
                <a:solidFill>
                  <a:schemeClr val="tx1"/>
                </a:solidFill>
              </a:rPr>
              <a:t>Can you write a traditional tale? You could use you story map to write ‘Jack and the beanstalk. You could change the character names or even the setting to make it your own tale!</a:t>
            </a:r>
          </a:p>
          <a:p>
            <a:endParaRPr lang="en-GB" sz="1600" dirty="0">
              <a:solidFill>
                <a:schemeClr val="tx1"/>
              </a:solidFill>
            </a:endParaRPr>
          </a:p>
          <a:p>
            <a:r>
              <a:rPr lang="en-GB" sz="1600" dirty="0">
                <a:solidFill>
                  <a:schemeClr val="tx1"/>
                </a:solidFill>
              </a:rPr>
              <a:t>Can you use a capital letter to start and for names?</a:t>
            </a:r>
          </a:p>
          <a:p>
            <a:r>
              <a:rPr lang="en-GB" sz="1600" dirty="0">
                <a:solidFill>
                  <a:schemeClr val="tx1"/>
                </a:solidFill>
              </a:rPr>
              <a:t>Can you use a full stop correctly?</a:t>
            </a:r>
          </a:p>
          <a:p>
            <a:r>
              <a:rPr lang="en-GB" sz="1600" dirty="0">
                <a:solidFill>
                  <a:schemeClr val="tx1"/>
                </a:solidFill>
              </a:rPr>
              <a:t>Can you read back your sentences?</a:t>
            </a:r>
            <a:endParaRPr lang="en-GB" sz="3200" u="sng" dirty="0">
              <a:solidFill>
                <a:schemeClr val="tx1"/>
              </a:solidFill>
            </a:endParaRPr>
          </a:p>
          <a:p>
            <a:endParaRPr lang="en-GB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2CF11327-E7CB-4E6B-9AC6-DF13EB30A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118" y="2493955"/>
            <a:ext cx="2831977" cy="4015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93033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702FE8-078E-464C-9503-AD53214ED0E4}"/>
              </a:ext>
            </a:extLst>
          </p:cNvPr>
          <p:cNvSpPr/>
          <p:nvPr/>
        </p:nvSpPr>
        <p:spPr>
          <a:xfrm>
            <a:off x="283029" y="108857"/>
            <a:ext cx="8763000" cy="664028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Language and Communication</a:t>
            </a:r>
          </a:p>
          <a:p>
            <a:endParaRPr lang="en-GB" sz="2000" u="sng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read Tedi Twt</a:t>
            </a:r>
          </a:p>
          <a:p>
            <a:endParaRPr lang="en-GB" sz="2000" u="sng" dirty="0">
              <a:solidFill>
                <a:schemeClr val="tx1"/>
              </a:solidFill>
            </a:endParaRPr>
          </a:p>
          <a:p>
            <a:r>
              <a:rPr lang="en-GB" sz="2000" dirty="0">
                <a:solidFill>
                  <a:schemeClr val="tx1"/>
                </a:solidFill>
              </a:rPr>
              <a:t>(PP separate link)</a:t>
            </a:r>
          </a:p>
          <a:p>
            <a:endParaRPr lang="en-GB" sz="2000" u="sng" dirty="0">
              <a:solidFill>
                <a:schemeClr val="tx1"/>
              </a:solidFill>
            </a:endParaRPr>
          </a:p>
          <a:p>
            <a:r>
              <a:rPr lang="en-GB" sz="2000" dirty="0">
                <a:solidFill>
                  <a:schemeClr val="tx1"/>
                </a:solidFill>
              </a:rPr>
              <a:t>Can you draw your garden?</a:t>
            </a:r>
          </a:p>
          <a:p>
            <a:r>
              <a:rPr lang="en-GB" sz="2000" dirty="0">
                <a:solidFill>
                  <a:schemeClr val="tx1"/>
                </a:solidFill>
              </a:rPr>
              <a:t>Can you label the minibeasts?</a:t>
            </a:r>
          </a:p>
          <a:p>
            <a:r>
              <a:rPr lang="en-GB" sz="2000" dirty="0">
                <a:solidFill>
                  <a:schemeClr val="tx1"/>
                </a:solidFill>
              </a:rPr>
              <a:t>Can you create your </a:t>
            </a:r>
          </a:p>
          <a:p>
            <a:r>
              <a:rPr lang="en-GB" sz="2000" dirty="0">
                <a:solidFill>
                  <a:schemeClr val="tx1"/>
                </a:solidFill>
              </a:rPr>
              <a:t>own short story about your garden?</a:t>
            </a:r>
          </a:p>
          <a:p>
            <a:endParaRPr lang="en-GB" sz="20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GB" sz="1400" dirty="0">
              <a:solidFill>
                <a:schemeClr val="tx1"/>
              </a:solidFill>
            </a:endParaRPr>
          </a:p>
        </p:txBody>
      </p:sp>
      <p:graphicFrame>
        <p:nvGraphicFramePr>
          <p:cNvPr id="4" name="Object 4">
            <a:extLst>
              <a:ext uri="{FF2B5EF4-FFF2-40B4-BE49-F238E27FC236}">
                <a16:creationId xmlns:a16="http://schemas.microsoft.com/office/drawing/2014/main" id="{0E68BE0F-3166-4AC9-9B8D-2A353F8787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7405373"/>
              </p:ext>
            </p:extLst>
          </p:nvPr>
        </p:nvGraphicFramePr>
        <p:xfrm>
          <a:off x="4408714" y="798812"/>
          <a:ext cx="4082143" cy="58088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Bitmap Image" r:id="rId3" imgW="5466667" imgH="7780952" progId="Paint.Picture">
                  <p:embed/>
                </p:oleObj>
              </mc:Choice>
              <mc:Fallback>
                <p:oleObj name="Bitmap Image" r:id="rId3" imgW="5466667" imgH="7780952" progId="Paint.Picture">
                  <p:embed/>
                  <p:pic>
                    <p:nvPicPr>
                      <p:cNvPr id="2052" name="Object 4">
                        <a:extLst>
                          <a:ext uri="{FF2B5EF4-FFF2-40B4-BE49-F238E27FC236}">
                            <a16:creationId xmlns:a16="http://schemas.microsoft.com/office/drawing/2014/main" id="{A1FEDA35-516D-4EB6-B86D-A5E150DEC8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8714" y="798812"/>
                        <a:ext cx="4082143" cy="58088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08441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702FE8-078E-464C-9503-AD53214ED0E4}"/>
              </a:ext>
            </a:extLst>
          </p:cNvPr>
          <p:cNvSpPr/>
          <p:nvPr/>
        </p:nvSpPr>
        <p:spPr>
          <a:xfrm>
            <a:off x="283029" y="108857"/>
            <a:ext cx="8763000" cy="664028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Language and Communication</a:t>
            </a:r>
          </a:p>
          <a:p>
            <a:endParaRPr lang="en-GB" sz="2000" u="sng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strengthen our fingers</a:t>
            </a:r>
          </a:p>
          <a:p>
            <a:endParaRPr lang="en-GB" sz="2000" u="sng" dirty="0">
              <a:solidFill>
                <a:schemeClr val="tx1"/>
              </a:solidFill>
            </a:endParaRPr>
          </a:p>
          <a:p>
            <a:r>
              <a:rPr lang="en-GB" sz="2000" dirty="0">
                <a:solidFill>
                  <a:schemeClr val="tx1"/>
                </a:solidFill>
              </a:rPr>
              <a:t>Can you thread small hoops</a:t>
            </a:r>
          </a:p>
          <a:p>
            <a:r>
              <a:rPr lang="en-GB" sz="2000" dirty="0">
                <a:solidFill>
                  <a:schemeClr val="tx1"/>
                </a:solidFill>
              </a:rPr>
              <a:t> onto the spaghetti?</a:t>
            </a:r>
          </a:p>
          <a:p>
            <a:endParaRPr lang="en-GB" sz="2000" dirty="0">
              <a:solidFill>
                <a:schemeClr val="tx1"/>
              </a:solidFill>
            </a:endParaRPr>
          </a:p>
          <a:p>
            <a:r>
              <a:rPr lang="en-GB" sz="2000" dirty="0">
                <a:solidFill>
                  <a:schemeClr val="tx1"/>
                </a:solidFill>
              </a:rPr>
              <a:t>Can you estimate how you</a:t>
            </a:r>
          </a:p>
          <a:p>
            <a:r>
              <a:rPr lang="en-GB" sz="2000" dirty="0">
                <a:solidFill>
                  <a:schemeClr val="tx1"/>
                </a:solidFill>
              </a:rPr>
              <a:t>will thread?</a:t>
            </a:r>
          </a:p>
          <a:p>
            <a:endParaRPr lang="en-GB" sz="2000" dirty="0">
              <a:solidFill>
                <a:schemeClr val="tx1"/>
              </a:solidFill>
            </a:endParaRPr>
          </a:p>
          <a:p>
            <a:r>
              <a:rPr lang="en-GB" sz="2000" dirty="0">
                <a:solidFill>
                  <a:schemeClr val="tx1"/>
                </a:solidFill>
              </a:rPr>
              <a:t>How many can you thread</a:t>
            </a:r>
          </a:p>
          <a:p>
            <a:r>
              <a:rPr lang="en-GB" sz="2000" dirty="0">
                <a:solidFill>
                  <a:schemeClr val="tx1"/>
                </a:solidFill>
              </a:rPr>
              <a:t> in 30 Seconds?</a:t>
            </a:r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10242" name="Picture 2" descr="See the source image">
            <a:extLst>
              <a:ext uri="{FF2B5EF4-FFF2-40B4-BE49-F238E27FC236}">
                <a16:creationId xmlns:a16="http://schemas.microsoft.com/office/drawing/2014/main" id="{C83595D6-F5E9-4E06-B273-A37EC4D38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265" y="1495424"/>
            <a:ext cx="5517764" cy="50958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9636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702FE8-078E-464C-9503-AD53214ED0E4}"/>
              </a:ext>
            </a:extLst>
          </p:cNvPr>
          <p:cNvSpPr/>
          <p:nvPr/>
        </p:nvSpPr>
        <p:spPr>
          <a:xfrm>
            <a:off x="283029" y="108857"/>
            <a:ext cx="8763000" cy="664028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Mathematics</a:t>
            </a:r>
          </a:p>
          <a:p>
            <a:r>
              <a:rPr lang="en-GB" sz="2000" u="sng" dirty="0">
                <a:solidFill>
                  <a:schemeClr val="tx1"/>
                </a:solidFill>
              </a:rPr>
              <a:t>WALT: solve problems</a:t>
            </a:r>
            <a:r>
              <a:rPr lang="en-GB" sz="3200" u="sng" dirty="0">
                <a:solidFill>
                  <a:schemeClr val="tx1"/>
                </a:solidFill>
              </a:rPr>
              <a:t>.</a:t>
            </a:r>
            <a:endParaRPr lang="en-GB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Can you solve these problems?</a:t>
            </a:r>
          </a:p>
          <a:p>
            <a:r>
              <a:rPr lang="en-US" sz="1600" dirty="0">
                <a:solidFill>
                  <a:schemeClr val="tx1"/>
                </a:solidFill>
              </a:rPr>
              <a:t>You can use items around the house to help you add and subtract.</a:t>
            </a:r>
          </a:p>
          <a:p>
            <a:r>
              <a:rPr lang="en-US" sz="1600" dirty="0">
                <a:solidFill>
                  <a:schemeClr val="tx1"/>
                </a:solidFill>
              </a:rPr>
              <a:t>Can you make your own problems using the Jack and the beanstalk theme?</a:t>
            </a:r>
          </a:p>
          <a:p>
            <a:r>
              <a:rPr lang="en-US" sz="1600" dirty="0">
                <a:solidFill>
                  <a:schemeClr val="tx1"/>
                </a:solidFill>
              </a:rPr>
              <a:t>You can use toys and items around the house to help you.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GB" sz="1400" dirty="0">
              <a:solidFill>
                <a:schemeClr val="tx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C98DE31-6634-4CA0-A791-904AB3644B26}"/>
              </a:ext>
            </a:extLst>
          </p:cNvPr>
          <p:cNvGrpSpPr/>
          <p:nvPr/>
        </p:nvGrpSpPr>
        <p:grpSpPr>
          <a:xfrm>
            <a:off x="1779813" y="2525485"/>
            <a:ext cx="5584373" cy="4060372"/>
            <a:chOff x="114083" y="1925071"/>
            <a:chExt cx="8205619" cy="513504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18B7704-0A53-4E5A-9D86-21D24800F4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2073" t="59779" r="14952" b="4650"/>
            <a:stretch/>
          </p:blipFill>
          <p:spPr>
            <a:xfrm>
              <a:off x="4272506" y="4576920"/>
              <a:ext cx="4047196" cy="245577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AFF944F-4446-4163-BC98-7CA6B38671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4952" t="59689" r="52355" b="4650"/>
            <a:stretch/>
          </p:blipFill>
          <p:spPr>
            <a:xfrm>
              <a:off x="4272506" y="1925071"/>
              <a:ext cx="4047196" cy="252264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FD6BE0F-0515-44A1-9ACC-F2FC8BB1A6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1893" t="13021" r="14952" b="48860"/>
            <a:stretch/>
          </p:blipFill>
          <p:spPr>
            <a:xfrm>
              <a:off x="114084" y="4576920"/>
              <a:ext cx="4047195" cy="248319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1775209-2631-4022-B99D-12F9203325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4952" t="13021" r="52104" b="48371"/>
            <a:stretch/>
          </p:blipFill>
          <p:spPr>
            <a:xfrm>
              <a:off x="114083" y="1931586"/>
              <a:ext cx="4047195" cy="251612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3129985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702FE8-078E-464C-9503-AD53214ED0E4}"/>
              </a:ext>
            </a:extLst>
          </p:cNvPr>
          <p:cNvSpPr/>
          <p:nvPr/>
        </p:nvSpPr>
        <p:spPr>
          <a:xfrm>
            <a:off x="283029" y="108857"/>
            <a:ext cx="8763000" cy="664028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Mathematics</a:t>
            </a:r>
          </a:p>
          <a:p>
            <a:r>
              <a:rPr lang="en-GB" sz="2000" u="sng" dirty="0">
                <a:solidFill>
                  <a:schemeClr val="tx1"/>
                </a:solidFill>
              </a:rPr>
              <a:t>WALT: tell the time</a:t>
            </a:r>
            <a:r>
              <a:rPr lang="en-GB" sz="3200" u="sng" dirty="0">
                <a:solidFill>
                  <a:schemeClr val="tx1"/>
                </a:solidFill>
              </a:rPr>
              <a:t>.</a:t>
            </a:r>
            <a:endParaRPr lang="en-GB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Can you make a clock for Jack’s house? Make your own clock and practise reading the time.</a:t>
            </a:r>
          </a:p>
          <a:p>
            <a:r>
              <a:rPr lang="en-US" sz="1600" dirty="0">
                <a:solidFill>
                  <a:schemeClr val="tx1"/>
                </a:solidFill>
              </a:rPr>
              <a:t>Watch YouTube songs about telling the time.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9218" name="Picture 2" descr="See the source image">
            <a:extLst>
              <a:ext uri="{FF2B5EF4-FFF2-40B4-BE49-F238E27FC236}">
                <a16:creationId xmlns:a16="http://schemas.microsoft.com/office/drawing/2014/main" id="{EF869421-6C59-4F43-91E6-FAE187236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9" y="2633133"/>
            <a:ext cx="5203473" cy="3684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See the source image">
            <a:extLst>
              <a:ext uri="{FF2B5EF4-FFF2-40B4-BE49-F238E27FC236}">
                <a16:creationId xmlns:a16="http://schemas.microsoft.com/office/drawing/2014/main" id="{1CD8E107-2AD3-4D74-A0BA-6FAC6CE45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22006" y="3953800"/>
            <a:ext cx="1988079" cy="20962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9133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702FE8-078E-464C-9503-AD53214ED0E4}"/>
              </a:ext>
            </a:extLst>
          </p:cNvPr>
          <p:cNvSpPr/>
          <p:nvPr/>
        </p:nvSpPr>
        <p:spPr>
          <a:xfrm>
            <a:off x="203130" y="108857"/>
            <a:ext cx="8763000" cy="664028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Mathematics</a:t>
            </a:r>
          </a:p>
          <a:p>
            <a:r>
              <a:rPr lang="en-GB" sz="2000" u="sng" dirty="0">
                <a:solidFill>
                  <a:schemeClr val="tx1"/>
                </a:solidFill>
              </a:rPr>
              <a:t>WALT: make sensible estimations and check my answers</a:t>
            </a:r>
            <a:r>
              <a:rPr lang="en-GB" sz="3200" u="sng" dirty="0">
                <a:solidFill>
                  <a:schemeClr val="tx1"/>
                </a:solidFill>
              </a:rPr>
              <a:t>.</a:t>
            </a:r>
            <a:endParaRPr lang="en-GB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Jack was given these magic beans. I wonder how many he was given? Can you make a sensible estimation then count them to check?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>
                <a:solidFill>
                  <a:schemeClr val="tx1"/>
                </a:solidFill>
              </a:rPr>
              <a:t>Can you solve the estimation cards?</a:t>
            </a:r>
          </a:p>
          <a:p>
            <a:r>
              <a:rPr lang="en-US" sz="1600" dirty="0">
                <a:solidFill>
                  <a:schemeClr val="tx1"/>
                </a:solidFill>
              </a:rPr>
              <a:t>Can you select a group of object from around the house and practise estimating and counting them?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D1B3C1F0-F4AC-4CBE-B7C4-EA2A37E06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17" y="3056138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8702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See the source image">
            <a:extLst>
              <a:ext uri="{FF2B5EF4-FFF2-40B4-BE49-F238E27FC236}">
                <a16:creationId xmlns:a16="http://schemas.microsoft.com/office/drawing/2014/main" id="{1E384728-860D-4992-8370-77160E9877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" t="16402" r="2222" b="15927"/>
          <a:stretch/>
        </p:blipFill>
        <p:spPr bwMode="auto">
          <a:xfrm>
            <a:off x="0" y="-1"/>
            <a:ext cx="9145447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2801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See the source image">
            <a:extLst>
              <a:ext uri="{FF2B5EF4-FFF2-40B4-BE49-F238E27FC236}">
                <a16:creationId xmlns:a16="http://schemas.microsoft.com/office/drawing/2014/main" id="{864DD131-899B-4D56-BA9E-823F30ECC9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" t="16420" r="2468" b="16050"/>
          <a:stretch/>
        </p:blipFill>
        <p:spPr bwMode="auto">
          <a:xfrm>
            <a:off x="0" y="-67733"/>
            <a:ext cx="9144000" cy="6925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64867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See the source image">
            <a:extLst>
              <a:ext uri="{FF2B5EF4-FFF2-40B4-BE49-F238E27FC236}">
                <a16:creationId xmlns:a16="http://schemas.microsoft.com/office/drawing/2014/main" id="{0C1558E6-71F8-43A3-9560-638C757D33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" t="16298" r="2222" b="16222"/>
          <a:stretch/>
        </p:blipFill>
        <p:spPr bwMode="auto">
          <a:xfrm>
            <a:off x="0" y="0"/>
            <a:ext cx="9144000" cy="6925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3596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174172" y="119744"/>
            <a:ext cx="8795657" cy="660762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u="sng" dirty="0">
                <a:solidFill>
                  <a:schemeClr val="tx1"/>
                </a:solidFill>
              </a:rPr>
              <a:t>Technology/ICT</a:t>
            </a:r>
          </a:p>
          <a:p>
            <a:pPr algn="ctr"/>
            <a:endParaRPr lang="en-GB" sz="2000" u="sng" dirty="0">
              <a:solidFill>
                <a:schemeClr val="tx1"/>
              </a:solidFill>
            </a:endParaRPr>
          </a:p>
          <a:p>
            <a:r>
              <a:rPr lang="en-GB" sz="2000" u="sng" dirty="0">
                <a:solidFill>
                  <a:schemeClr val="tx1"/>
                </a:solidFill>
              </a:rPr>
              <a:t>WALT:  Use HWB to create.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Practice logging into Hwb and using the Just2easy resources. Create a Jack and the Beanstalk eBook story using the paint and write feature on HWB JIT5.</a:t>
            </a:r>
          </a:p>
          <a:p>
            <a:endParaRPr lang="en-GB" sz="2000" b="1" dirty="0">
              <a:solidFill>
                <a:schemeClr val="tx1"/>
              </a:solidFill>
            </a:endParaRPr>
          </a:p>
          <a:p>
            <a:endParaRPr lang="en-US" sz="2000" b="1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Step 1. Find HWB website: </a:t>
            </a:r>
            <a:r>
              <a:rPr lang="en-US" sz="2000" dirty="0">
                <a:solidFill>
                  <a:schemeClr val="tx1"/>
                </a:solidFill>
                <a:hlinkClick r:id="rId2"/>
              </a:rPr>
              <a:t>https://hwb.gov.wales/</a:t>
            </a:r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Step 2. Sign in using your own username and password.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3CF486-668C-4D1B-A2A9-FCE40B255E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15" t="27037" r="35714" b="25662"/>
          <a:stretch/>
        </p:blipFill>
        <p:spPr>
          <a:xfrm>
            <a:off x="3293616" y="4082142"/>
            <a:ext cx="2573784" cy="239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7884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174172" y="119744"/>
            <a:ext cx="8795657" cy="660762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</a:rPr>
              <a:t>Step 3. Click on menu, then click Just2easy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Step 4. Click Jit- Jt5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chemeClr val="tx1"/>
              </a:solidFill>
            </a:endParaRPr>
          </a:p>
          <a:p>
            <a:endParaRPr lang="en-GB" sz="14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DCB3F5-AC74-4D02-A075-9D55F32F02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9" t="13809" r="7500" b="13386"/>
          <a:stretch/>
        </p:blipFill>
        <p:spPr>
          <a:xfrm>
            <a:off x="-409544" y="7579620"/>
            <a:ext cx="3001799" cy="13498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368173-6E8B-421E-93AB-A9D38B9BA3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71" t="13598" r="7865" b="31164"/>
          <a:stretch/>
        </p:blipFill>
        <p:spPr>
          <a:xfrm>
            <a:off x="536475" y="3669579"/>
            <a:ext cx="7535732" cy="25712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3CF486-668C-4D1B-A2A9-FCE40B255E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715" t="27037" r="35714" b="25662"/>
          <a:stretch/>
        </p:blipFill>
        <p:spPr>
          <a:xfrm>
            <a:off x="10756541" y="767420"/>
            <a:ext cx="3037114" cy="28283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D5D73A-6408-45D2-A36C-45FD1CF5FD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549" t="18466" r="17856" b="8942"/>
          <a:stretch/>
        </p:blipFill>
        <p:spPr>
          <a:xfrm>
            <a:off x="14021590" y="2046516"/>
            <a:ext cx="2590010" cy="20990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528755-3310-4342-B430-BBFDCD3122E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453" t="7460" r="19583" b="19947"/>
          <a:stretch/>
        </p:blipFill>
        <p:spPr>
          <a:xfrm>
            <a:off x="427617" y="893608"/>
            <a:ext cx="2913509" cy="2289425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C2C9821-A0A1-4EF5-AD95-ECDA8566ECE7}"/>
              </a:ext>
            </a:extLst>
          </p:cNvPr>
          <p:cNvCxnSpPr>
            <a:cxnSpLocks/>
          </p:cNvCxnSpPr>
          <p:nvPr/>
        </p:nvCxnSpPr>
        <p:spPr>
          <a:xfrm flipH="1">
            <a:off x="2306983" y="470664"/>
            <a:ext cx="1034143" cy="8458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76B9D38-574D-4B20-A735-5A1DE8CFED14}"/>
              </a:ext>
            </a:extLst>
          </p:cNvPr>
          <p:cNvCxnSpPr>
            <a:cxnSpLocks/>
          </p:cNvCxnSpPr>
          <p:nvPr/>
        </p:nvCxnSpPr>
        <p:spPr>
          <a:xfrm flipH="1">
            <a:off x="1948897" y="4145526"/>
            <a:ext cx="1034143" cy="8458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2B86CFC-F71C-497F-A724-4DBBDB6B94DC}"/>
              </a:ext>
            </a:extLst>
          </p:cNvPr>
          <p:cNvCxnSpPr>
            <a:cxnSpLocks/>
          </p:cNvCxnSpPr>
          <p:nvPr/>
        </p:nvCxnSpPr>
        <p:spPr>
          <a:xfrm flipH="1">
            <a:off x="935737" y="1758633"/>
            <a:ext cx="1034143" cy="8458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AA056437-0B2F-4E9E-982B-85470D0C686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0714" t="53441" r="62143" b="41534"/>
          <a:stretch/>
        </p:blipFill>
        <p:spPr>
          <a:xfrm>
            <a:off x="4029878" y="463317"/>
            <a:ext cx="1395408" cy="55217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22FFE3F-F4CC-4821-95A4-4C7DF6CEC8D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6536" t="14747" r="37500" b="82040"/>
          <a:stretch/>
        </p:blipFill>
        <p:spPr>
          <a:xfrm>
            <a:off x="1452808" y="470664"/>
            <a:ext cx="1395408" cy="422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028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6DED562-E970-41C4-A494-883BFA97D684}"/>
              </a:ext>
            </a:extLst>
          </p:cNvPr>
          <p:cNvSpPr/>
          <p:nvPr/>
        </p:nvSpPr>
        <p:spPr>
          <a:xfrm>
            <a:off x="174172" y="119744"/>
            <a:ext cx="8795657" cy="660762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Remember to keep safe online and remember the rules...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DCB3F5-AC74-4D02-A075-9D55F32F02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9" t="13809" r="7500" b="13386"/>
          <a:stretch/>
        </p:blipFill>
        <p:spPr>
          <a:xfrm>
            <a:off x="-409544" y="7579620"/>
            <a:ext cx="3001799" cy="13498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3CF486-668C-4D1B-A2A9-FCE40B255E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15" t="27037" r="35714" b="25662"/>
          <a:stretch/>
        </p:blipFill>
        <p:spPr>
          <a:xfrm>
            <a:off x="10756541" y="767420"/>
            <a:ext cx="3037114" cy="28283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D5D73A-6408-45D2-A36C-45FD1CF5FD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549" t="18466" r="17856" b="8942"/>
          <a:stretch/>
        </p:blipFill>
        <p:spPr>
          <a:xfrm>
            <a:off x="14021590" y="2046516"/>
            <a:ext cx="2590010" cy="209901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2D1339B-6903-4F40-86D5-820CD68D2CF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343" t="23122" r="15758" b="8743"/>
          <a:stretch/>
        </p:blipFill>
        <p:spPr>
          <a:xfrm>
            <a:off x="563419" y="1008235"/>
            <a:ext cx="4414981" cy="24207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A30248-AEC5-4366-97E9-93A5E9EC24D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4546" t="19068" r="15657" b="12335"/>
          <a:stretch/>
        </p:blipFill>
        <p:spPr>
          <a:xfrm>
            <a:off x="563419" y="3409067"/>
            <a:ext cx="4424217" cy="244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7299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A1786ED3-4A83-4E52-97FB-5BB8F2F68775}" vid="{F1370A2B-D63B-458B-B1CD-13966C425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599</TotalTime>
  <Words>1618</Words>
  <Application>Microsoft Office PowerPoint</Application>
  <PresentationFormat>On-screen Show (4:3)</PresentationFormat>
  <Paragraphs>448</Paragraphs>
  <Slides>47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2" baseType="lpstr">
      <vt:lpstr>Arial</vt:lpstr>
      <vt:lpstr>Calibri</vt:lpstr>
      <vt:lpstr>Twinkl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Maddison Wells</dc:creator>
  <cp:lastModifiedBy>nicole simons</cp:lastModifiedBy>
  <cp:revision>42</cp:revision>
  <dcterms:created xsi:type="dcterms:W3CDTF">2019-07-11T07:05:09Z</dcterms:created>
  <dcterms:modified xsi:type="dcterms:W3CDTF">2020-06-22T13:42:17Z</dcterms:modified>
</cp:coreProperties>
</file>