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4"/>
  </p:notesMasterIdLst>
  <p:handoutMasterIdLst>
    <p:handoutMasterId r:id="rId45"/>
  </p:handoutMasterIdLst>
  <p:sldIdLst>
    <p:sldId id="258" r:id="rId2"/>
    <p:sldId id="264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304" r:id="rId25"/>
    <p:sldId id="321" r:id="rId26"/>
    <p:sldId id="315" r:id="rId27"/>
    <p:sldId id="267" r:id="rId28"/>
    <p:sldId id="296" r:id="rId29"/>
    <p:sldId id="319" r:id="rId30"/>
    <p:sldId id="297" r:id="rId31"/>
    <p:sldId id="299" r:id="rId32"/>
    <p:sldId id="303" r:id="rId33"/>
    <p:sldId id="324" r:id="rId34"/>
    <p:sldId id="317" r:id="rId35"/>
    <p:sldId id="316" r:id="rId36"/>
    <p:sldId id="311" r:id="rId37"/>
    <p:sldId id="314" r:id="rId38"/>
    <p:sldId id="313" r:id="rId39"/>
    <p:sldId id="312" r:id="rId40"/>
    <p:sldId id="305" r:id="rId41"/>
    <p:sldId id="306" r:id="rId42"/>
    <p:sldId id="323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Twinkl" panose="020B0604020202020204" charset="0"/>
      <p:regular r:id="rId50"/>
      <p:bold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C6653"/>
    <a:srgbClr val="B1AA9F"/>
    <a:srgbClr val="18A0DB"/>
    <a:srgbClr val="DE1E5A"/>
    <a:srgbClr val="BC0105"/>
    <a:srgbClr val="4DB1E3"/>
    <a:srgbClr val="80C1EB"/>
    <a:srgbClr val="ACDDFC"/>
    <a:srgbClr val="4AA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4E45BA-E2B4-3AF9-6B41-452610DB0417}" v="12" dt="2020-06-22T14:09:04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363" y="4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 Simons (Afon-y-Felin Primary School)" userId="S::simonsn16@hwbcymru.net::69d7338a-47d2-458b-b777-addf0e5698a8" providerId="AD" clId="Web-{D84E45BA-E2B4-3AF9-6B41-452610DB0417}"/>
    <pc:docChg chg="delSld modSld">
      <pc:chgData name="N Simons (Afon-y-Felin Primary School)" userId="S::simonsn16@hwbcymru.net::69d7338a-47d2-458b-b777-addf0e5698a8" providerId="AD" clId="Web-{D84E45BA-E2B4-3AF9-6B41-452610DB0417}" dt="2020-06-22T14:09:04.216" v="11" actId="20577"/>
      <pc:docMkLst>
        <pc:docMk/>
      </pc:docMkLst>
      <pc:sldChg chg="modSp">
        <pc:chgData name="N Simons (Afon-y-Felin Primary School)" userId="S::simonsn16@hwbcymru.net::69d7338a-47d2-458b-b777-addf0e5698a8" providerId="AD" clId="Web-{D84E45BA-E2B4-3AF9-6B41-452610DB0417}" dt="2020-06-22T14:08:09.450" v="1" actId="20577"/>
        <pc:sldMkLst>
          <pc:docMk/>
          <pc:sldMk cId="2211886282" sldId="258"/>
        </pc:sldMkLst>
        <pc:spChg chg="mod">
          <ac:chgData name="N Simons (Afon-y-Felin Primary School)" userId="S::simonsn16@hwbcymru.net::69d7338a-47d2-458b-b777-addf0e5698a8" providerId="AD" clId="Web-{D84E45BA-E2B4-3AF9-6B41-452610DB0417}" dt="2020-06-22T14:08:09.450" v="1" actId="20577"/>
          <ac:spMkLst>
            <pc:docMk/>
            <pc:sldMk cId="2211886282" sldId="258"/>
            <ac:spMk id="3" creationId="{613558BB-34F3-44A8-9E78-596DFA41D487}"/>
          </ac:spMkLst>
        </pc:spChg>
      </pc:sldChg>
      <pc:sldChg chg="del">
        <pc:chgData name="N Simons (Afon-y-Felin Primary School)" userId="S::simonsn16@hwbcymru.net::69d7338a-47d2-458b-b777-addf0e5698a8" providerId="AD" clId="Web-{D84E45BA-E2B4-3AF9-6B41-452610DB0417}" dt="2020-06-22T14:08:28.935" v="3"/>
        <pc:sldMkLst>
          <pc:docMk/>
          <pc:sldMk cId="3856809546" sldId="298"/>
        </pc:sldMkLst>
      </pc:sldChg>
      <pc:sldChg chg="del">
        <pc:chgData name="N Simons (Afon-y-Felin Primary School)" userId="S::simonsn16@hwbcymru.net::69d7338a-47d2-458b-b777-addf0e5698a8" providerId="AD" clId="Web-{D84E45BA-E2B4-3AF9-6B41-452610DB0417}" dt="2020-06-22T14:08:41.779" v="7"/>
        <pc:sldMkLst>
          <pc:docMk/>
          <pc:sldMk cId="312998592" sldId="300"/>
        </pc:sldMkLst>
      </pc:sldChg>
      <pc:sldChg chg="modSp">
        <pc:chgData name="N Simons (Afon-y-Felin Primary School)" userId="S::simonsn16@hwbcymru.net::69d7338a-47d2-458b-b777-addf0e5698a8" providerId="AD" clId="Web-{D84E45BA-E2B4-3AF9-6B41-452610DB0417}" dt="2020-06-22T14:09:04.216" v="11" actId="20577"/>
        <pc:sldMkLst>
          <pc:docMk/>
          <pc:sldMk cId="1483788483" sldId="305"/>
        </pc:sldMkLst>
        <pc:spChg chg="mod">
          <ac:chgData name="N Simons (Afon-y-Felin Primary School)" userId="S::simonsn16@hwbcymru.net::69d7338a-47d2-458b-b777-addf0e5698a8" providerId="AD" clId="Web-{D84E45BA-E2B4-3AF9-6B41-452610DB0417}" dt="2020-06-22T14:09:04.216" v="11" actId="20577"/>
          <ac:spMkLst>
            <pc:docMk/>
            <pc:sldMk cId="1483788483" sldId="305"/>
            <ac:spMk id="4" creationId="{16DED562-E970-41C4-A494-883BFA97D684}"/>
          </ac:spMkLst>
        </pc:spChg>
      </pc:sldChg>
      <pc:sldChg chg="del">
        <pc:chgData name="N Simons (Afon-y-Felin Primary School)" userId="S::simonsn16@hwbcymru.net::69d7338a-47d2-458b-b777-addf0e5698a8" providerId="AD" clId="Web-{D84E45BA-E2B4-3AF9-6B41-452610DB0417}" dt="2020-06-22T14:08:38.779" v="6"/>
        <pc:sldMkLst>
          <pc:docMk/>
          <pc:sldMk cId="1920844189" sldId="308"/>
        </pc:sldMkLst>
      </pc:sldChg>
      <pc:sldChg chg="del">
        <pc:chgData name="N Simons (Afon-y-Felin Primary School)" userId="S::simonsn16@hwbcymru.net::69d7338a-47d2-458b-b777-addf0e5698a8" providerId="AD" clId="Web-{D84E45BA-E2B4-3AF9-6B41-452610DB0417}" dt="2020-06-22T14:08:33.357" v="5"/>
        <pc:sldMkLst>
          <pc:docMk/>
          <pc:sldMk cId="685184700" sldId="310"/>
        </pc:sldMkLst>
      </pc:sldChg>
      <pc:sldChg chg="del">
        <pc:chgData name="N Simons (Afon-y-Felin Primary School)" userId="S::simonsn16@hwbcymru.net::69d7338a-47d2-458b-b777-addf0e5698a8" providerId="AD" clId="Web-{D84E45BA-E2B4-3AF9-6B41-452610DB0417}" dt="2020-06-22T14:08:30.935" v="4"/>
        <pc:sldMkLst>
          <pc:docMk/>
          <pc:sldMk cId="3738121004" sldId="3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22/06/2020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22/06/2020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hwb.gov.wales/" TargetMode="Externa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3558BB-34F3-44A8-9E78-596DFA41D487}"/>
              </a:ext>
            </a:extLst>
          </p:cNvPr>
          <p:cNvSpPr txBox="1"/>
          <p:nvPr/>
        </p:nvSpPr>
        <p:spPr>
          <a:xfrm>
            <a:off x="585926" y="3604334"/>
            <a:ext cx="4625266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dirty="0"/>
              <a:t>Once upon a time there was a boy called Jack.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264" y="1765825"/>
            <a:ext cx="2112600" cy="423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dirty="0"/>
              <a:t>Jack lived in a cottage with his mother.</a:t>
            </a:r>
          </a:p>
          <a:p>
            <a:pPr algn="ctr"/>
            <a:r>
              <a:rPr lang="en-US" dirty="0"/>
              <a:t>They were very poor and their most valuable possession was a cow.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506"/>
          <a:stretch/>
        </p:blipFill>
        <p:spPr>
          <a:xfrm>
            <a:off x="755650" y="1537300"/>
            <a:ext cx="7632700" cy="45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41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One day, Jack’s mother asked him to take the cow to market to sell.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091" y="2057518"/>
            <a:ext cx="4350539" cy="403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54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After that, Jack met a man who gave him some magic beans </a:t>
            </a:r>
            <a:br>
              <a:rPr lang="en-GB" altLang="en-US" dirty="0"/>
            </a:br>
            <a:r>
              <a:rPr lang="en-GB" altLang="en-US" dirty="0"/>
              <a:t>in exchange for the cow.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7"/>
          <a:stretch/>
        </p:blipFill>
        <p:spPr>
          <a:xfrm>
            <a:off x="436227" y="1382216"/>
            <a:ext cx="8254767" cy="4999799"/>
          </a:xfrm>
          <a:prstGeom prst="roundRect">
            <a:avLst>
              <a:gd name="adj" fmla="val 2908"/>
            </a:avLst>
          </a:prstGeom>
        </p:spPr>
      </p:pic>
    </p:spTree>
    <p:extLst>
      <p:ext uri="{BB962C8B-B14F-4D97-AF65-F5344CB8AC3E}">
        <p14:creationId xmlns:p14="http://schemas.microsoft.com/office/powerpoint/2010/main" val="158578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When Jack came home with the beans his mother was furious! </a:t>
            </a:r>
            <a:br>
              <a:rPr lang="en-GB" altLang="en-US" dirty="0"/>
            </a:br>
            <a:r>
              <a:rPr lang="en-GB" altLang="en-US" dirty="0"/>
              <a:t>She threw the beans out of the window and sent him to bed.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985" y="1753299"/>
            <a:ext cx="3461414" cy="433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16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49" y="1404889"/>
            <a:ext cx="540186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altLang="en-US" dirty="0"/>
              <a:t>The next morning, Jack looked out of the window.</a:t>
            </a:r>
            <a:br>
              <a:rPr lang="en-GB" altLang="en-US" dirty="0"/>
            </a:br>
            <a:r>
              <a:rPr lang="en-GB" altLang="en-US" dirty="0"/>
              <a:t>A giant beanstalk had grown in the garden!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773" y="418674"/>
            <a:ext cx="4169477" cy="657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3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8"/>
            <a:ext cx="5519315" cy="549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altLang="en-US" dirty="0"/>
              <a:t>Jack decided to climb the beanstalk. It was so tall it went right up to the sky and through the clouds.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006" y="-1362544"/>
            <a:ext cx="3801994" cy="884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1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When Jack finally reached the top, he saw an enormous castle.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71" b="6103"/>
          <a:stretch/>
        </p:blipFill>
        <p:spPr>
          <a:xfrm>
            <a:off x="755650" y="1243564"/>
            <a:ext cx="7632700" cy="4849261"/>
          </a:xfrm>
          <a:prstGeom prst="roundRect">
            <a:avLst>
              <a:gd name="adj" fmla="val 5595"/>
            </a:avLst>
          </a:prstGeom>
        </p:spPr>
      </p:pic>
    </p:spTree>
    <p:extLst>
      <p:ext uri="{BB962C8B-B14F-4D97-AF65-F5344CB8AC3E}">
        <p14:creationId xmlns:p14="http://schemas.microsoft.com/office/powerpoint/2010/main" val="404895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decided to go inside; all the furniture was huge!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75" b="21392"/>
          <a:stretch/>
        </p:blipFill>
        <p:spPr>
          <a:xfrm>
            <a:off x="755650" y="1350628"/>
            <a:ext cx="7632700" cy="4742198"/>
          </a:xfrm>
          <a:prstGeom prst="roundRect">
            <a:avLst>
              <a:gd name="adj" fmla="val 4638"/>
            </a:avLst>
          </a:prstGeom>
        </p:spPr>
      </p:pic>
    </p:spTree>
    <p:extLst>
      <p:ext uri="{BB962C8B-B14F-4D97-AF65-F5344CB8AC3E}">
        <p14:creationId xmlns:p14="http://schemas.microsoft.com/office/powerpoint/2010/main" val="1423749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Suddenly, Jack heard a loud noise.</a:t>
            </a:r>
            <a:br>
              <a:rPr lang="en-GB" altLang="en-US" dirty="0"/>
            </a:br>
            <a:r>
              <a:rPr lang="en-GB" altLang="en-US" dirty="0"/>
              <a:t>He ran into a cupboard to hide.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04" b="22198"/>
          <a:stretch/>
        </p:blipFill>
        <p:spPr>
          <a:xfrm>
            <a:off x="755649" y="1711354"/>
            <a:ext cx="6735720" cy="4381472"/>
          </a:xfrm>
          <a:prstGeom prst="roundRect">
            <a:avLst>
              <a:gd name="adj" fmla="val 3073"/>
            </a:avLst>
          </a:prstGeom>
        </p:spPr>
      </p:pic>
      <p:sp>
        <p:nvSpPr>
          <p:cNvPr id="3" name="Rounded Rectangle 2"/>
          <p:cNvSpPr/>
          <p:nvPr/>
        </p:nvSpPr>
        <p:spPr>
          <a:xfrm>
            <a:off x="6937695" y="1711354"/>
            <a:ext cx="1450656" cy="4381471"/>
          </a:xfrm>
          <a:prstGeom prst="roundRect">
            <a:avLst>
              <a:gd name="adj" fmla="val 9728"/>
            </a:avLst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597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1" y="765175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An enormous giant came into the room.</a:t>
            </a:r>
            <a:br>
              <a:rPr lang="en-GB" altLang="en-US" dirty="0"/>
            </a:br>
            <a:r>
              <a:rPr lang="en-GB" altLang="en-US" dirty="0"/>
              <a:t>“Fee, Fi, Fo, Fum, I smell the blood of an Englishman!” he bellowed.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048">
            <a:off x="2019435" y="1599431"/>
            <a:ext cx="5105129" cy="551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40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90381" y="4408414"/>
            <a:ext cx="5763237" cy="1791050"/>
          </a:xfrm>
          <a:prstGeom prst="ellipse">
            <a:avLst/>
          </a:prstGeom>
          <a:solidFill>
            <a:srgbClr val="B1AA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55650" y="5142452"/>
            <a:ext cx="7632700" cy="734038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sat down at the table. </a:t>
            </a:r>
            <a:br>
              <a:rPr lang="en-GB" altLang="en-US" dirty="0"/>
            </a:br>
            <a:r>
              <a:rPr lang="en-GB" altLang="en-US" dirty="0"/>
              <a:t>On the table was a hen and a golden harp.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55650" y="5142451"/>
            <a:ext cx="76327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39"/>
          <a:stretch/>
        </p:blipFill>
        <p:spPr>
          <a:xfrm>
            <a:off x="2469414" y="1696305"/>
            <a:ext cx="4205172" cy="46124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flipV="1">
            <a:off x="755649" y="6415581"/>
            <a:ext cx="7632700" cy="45719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755649" y="5788404"/>
            <a:ext cx="2709004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5679345" y="5743888"/>
            <a:ext cx="2709004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3147910" y="6292544"/>
            <a:ext cx="2709004" cy="152400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2745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“Lay!” said the giant.</a:t>
            </a:r>
            <a:br>
              <a:rPr lang="en-GB" altLang="en-US" dirty="0"/>
            </a:br>
            <a:r>
              <a:rPr lang="en-GB" altLang="en-US" dirty="0"/>
              <a:t>The hen laid an egg; it was made out of solid gold.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178" y="1838167"/>
            <a:ext cx="3821643" cy="39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04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55650" y="5142451"/>
            <a:ext cx="7632700" cy="528507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55650" y="5142451"/>
            <a:ext cx="76327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55650" y="765175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“Sing!” said the giant.</a:t>
            </a:r>
            <a:br>
              <a:rPr lang="en-GB" altLang="en-US" dirty="0"/>
            </a:br>
            <a:r>
              <a:rPr lang="en-GB" altLang="en-US" dirty="0"/>
              <a:t>The harp sang; the giant fell asleep.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" b="2292"/>
          <a:stretch/>
        </p:blipFill>
        <p:spPr>
          <a:xfrm>
            <a:off x="1333570" y="427838"/>
            <a:ext cx="4392635" cy="588088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55650" y="6224631"/>
            <a:ext cx="7632700" cy="84094"/>
          </a:xfrm>
          <a:prstGeom prst="round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117924" y="5635829"/>
            <a:ext cx="3270425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755650" y="5576218"/>
            <a:ext cx="719415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1438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jumped out of the cupboard and took the hen and the harp.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210" y="1472420"/>
            <a:ext cx="4117580" cy="462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51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As Jack ran the harp cried, “Help, master!”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67" y="1659243"/>
            <a:ext cx="4649728" cy="443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37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woke up and called, “Fee, Fi, Fo, Fum, I smell the blood of an Englishman!” He chased Jack to the top of the beanstalk.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58"/>
          <a:stretch/>
        </p:blipFill>
        <p:spPr>
          <a:xfrm>
            <a:off x="755650" y="1546103"/>
            <a:ext cx="7632700" cy="4546722"/>
          </a:xfrm>
          <a:prstGeom prst="roundRect">
            <a:avLst>
              <a:gd name="adj" fmla="val 5597"/>
            </a:avLst>
          </a:prstGeom>
        </p:spPr>
      </p:pic>
    </p:spTree>
    <p:extLst>
      <p:ext uri="{BB962C8B-B14F-4D97-AF65-F5344CB8AC3E}">
        <p14:creationId xmlns:p14="http://schemas.microsoft.com/office/powerpoint/2010/main" val="3936613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climbed down the beanstalk and the giant followed him.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9"/>
          <a:stretch/>
        </p:blipFill>
        <p:spPr>
          <a:xfrm>
            <a:off x="755650" y="1276286"/>
            <a:ext cx="7632700" cy="4816539"/>
          </a:xfrm>
          <a:prstGeom prst="roundRect">
            <a:avLst>
              <a:gd name="adj" fmla="val 5694"/>
            </a:avLst>
          </a:prstGeom>
        </p:spPr>
      </p:pic>
    </p:spTree>
    <p:extLst>
      <p:ext uri="{BB962C8B-B14F-4D97-AF65-F5344CB8AC3E}">
        <p14:creationId xmlns:p14="http://schemas.microsoft.com/office/powerpoint/2010/main" val="571891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As Jack got to the bottom of the beanstalk he shouted, “Help!”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43" b="13158"/>
          <a:stretch/>
        </p:blipFill>
        <p:spPr>
          <a:xfrm>
            <a:off x="755650" y="1235587"/>
            <a:ext cx="7632700" cy="4857238"/>
          </a:xfrm>
          <a:prstGeom prst="roundRect">
            <a:avLst>
              <a:gd name="adj" fmla="val 3368"/>
            </a:avLst>
          </a:prstGeom>
        </p:spPr>
      </p:pic>
    </p:spTree>
    <p:extLst>
      <p:ext uri="{BB962C8B-B14F-4D97-AF65-F5344CB8AC3E}">
        <p14:creationId xmlns:p14="http://schemas.microsoft.com/office/powerpoint/2010/main" val="1361431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Jack’s mother came out with an axe.</a:t>
            </a:r>
            <a:br>
              <a:rPr lang="en-GB" altLang="en-US" dirty="0"/>
            </a:br>
            <a:r>
              <a:rPr lang="en-GB" altLang="en-US" dirty="0"/>
              <a:t>She used it to chop the bottom of the beanstalk.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5" y="415680"/>
            <a:ext cx="4205667" cy="5988608"/>
          </a:xfrm>
          <a:prstGeom prst="roundRect">
            <a:avLst>
              <a:gd name="adj" fmla="val 4699"/>
            </a:avLst>
          </a:prstGeom>
        </p:spPr>
      </p:pic>
    </p:spTree>
    <p:extLst>
      <p:ext uri="{BB962C8B-B14F-4D97-AF65-F5344CB8AC3E}">
        <p14:creationId xmlns:p14="http://schemas.microsoft.com/office/powerpoint/2010/main" val="231440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fell and crashed to the ground.</a:t>
            </a:r>
            <a:br>
              <a:rPr lang="en-GB" altLang="en-US" dirty="0"/>
            </a:br>
            <a:r>
              <a:rPr lang="en-GB" altLang="en-US" dirty="0"/>
              <a:t>He was never seen again.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0" b="2"/>
          <a:stretch/>
        </p:blipFill>
        <p:spPr>
          <a:xfrm>
            <a:off x="755650" y="1535185"/>
            <a:ext cx="7632700" cy="4785919"/>
          </a:xfrm>
          <a:prstGeom prst="roundRect">
            <a:avLst>
              <a:gd name="adj" fmla="val 5273"/>
            </a:avLst>
          </a:prstGeom>
        </p:spPr>
      </p:pic>
    </p:spTree>
    <p:extLst>
      <p:ext uri="{BB962C8B-B14F-4D97-AF65-F5344CB8AC3E}">
        <p14:creationId xmlns:p14="http://schemas.microsoft.com/office/powerpoint/2010/main" val="1795627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With the golden eggs and the magic harp, </a:t>
            </a:r>
          </a:p>
          <a:p>
            <a:pPr algn="ctr"/>
            <a:r>
              <a:rPr lang="en-GB" altLang="en-US" dirty="0"/>
              <a:t>Jack and his mother lived happily ever after.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858" y="1615085"/>
            <a:ext cx="4787513" cy="469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19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63287" y="87086"/>
            <a:ext cx="5431970" cy="66947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Science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know how things grow.</a:t>
            </a:r>
          </a:p>
          <a:p>
            <a:pPr algn="ctr"/>
            <a:endParaRPr lang="en-GB" sz="2000" u="sng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Learn about plants and how they grow. Plant seeds, flowers or fruit in the garden. Watch the plant grow.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Can you say what plants need?</a:t>
            </a:r>
          </a:p>
          <a:p>
            <a:r>
              <a:rPr lang="en-US" sz="2000" dirty="0">
                <a:solidFill>
                  <a:schemeClr val="tx1"/>
                </a:solidFill>
              </a:rPr>
              <a:t>Can you create a flowchart to show what happens to a plant?</a:t>
            </a:r>
          </a:p>
          <a:p>
            <a:r>
              <a:rPr lang="en-US" sz="2000" dirty="0">
                <a:solidFill>
                  <a:schemeClr val="tx1"/>
                </a:solidFill>
              </a:rPr>
              <a:t>Can you record the growth and measure the height of your plant each week?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757D1-A1D0-4EC0-ABDE-988553BA50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49" t="37090" r="19285" b="8095"/>
          <a:stretch/>
        </p:blipFill>
        <p:spPr>
          <a:xfrm>
            <a:off x="1135920" y="4412130"/>
            <a:ext cx="3642910" cy="235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07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63287" y="87086"/>
            <a:ext cx="5431970" cy="66947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Science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know if something is living or non-living.</a:t>
            </a:r>
          </a:p>
          <a:p>
            <a:r>
              <a:rPr lang="en-GB" sz="2000" dirty="0">
                <a:solidFill>
                  <a:schemeClr val="tx1"/>
                </a:solidFill>
              </a:rPr>
              <a:t>How do we know if something is living?</a:t>
            </a:r>
          </a:p>
          <a:p>
            <a:r>
              <a:rPr lang="en-GB" sz="2000" dirty="0">
                <a:solidFill>
                  <a:schemeClr val="tx1"/>
                </a:solidFill>
              </a:rPr>
              <a:t>Can you sort things from the story into these categories: living non-living? Create a table to help you sort them.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Mum Jack chicken cow harp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house Giant egg house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0EB08F-5461-472E-87CC-CFC1D2BD11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574" y="4451793"/>
            <a:ext cx="2376608" cy="2330008"/>
          </a:xfrm>
          <a:prstGeom prst="rect">
            <a:avLst/>
          </a:prstGeom>
        </p:spPr>
      </p:pic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29AA737B-A4C8-44A4-9CD0-0F1265F2C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937312"/>
              </p:ext>
            </p:extLst>
          </p:nvPr>
        </p:nvGraphicFramePr>
        <p:xfrm>
          <a:off x="671832" y="4527612"/>
          <a:ext cx="2666171" cy="18308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32078">
                  <a:extLst>
                    <a:ext uri="{9D8B030D-6E8A-4147-A177-3AD203B41FA5}">
                      <a16:colId xmlns:a16="http://schemas.microsoft.com/office/drawing/2014/main" val="301638083"/>
                    </a:ext>
                  </a:extLst>
                </a:gridCol>
                <a:gridCol w="1534093">
                  <a:extLst>
                    <a:ext uri="{9D8B030D-6E8A-4147-A177-3AD203B41FA5}">
                      <a16:colId xmlns:a16="http://schemas.microsoft.com/office/drawing/2014/main" val="4027675948"/>
                    </a:ext>
                  </a:extLst>
                </a:gridCol>
              </a:tblGrid>
              <a:tr h="457716">
                <a:tc>
                  <a:txBody>
                    <a:bodyPr/>
                    <a:lstStyle/>
                    <a:p>
                      <a:r>
                        <a:rPr lang="en-GB" dirty="0"/>
                        <a:t>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Non-living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833958"/>
                  </a:ext>
                </a:extLst>
              </a:tr>
              <a:tr h="45771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220274"/>
                  </a:ext>
                </a:extLst>
              </a:tr>
              <a:tr h="45771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621896"/>
                  </a:ext>
                </a:extLst>
              </a:tr>
              <a:tr h="45771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22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4256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88687" y="87086"/>
            <a:ext cx="5431970" cy="66947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Science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search for living things in my home.</a:t>
            </a:r>
          </a:p>
          <a:p>
            <a:r>
              <a:rPr lang="en-GB" dirty="0">
                <a:solidFill>
                  <a:schemeClr val="tx1"/>
                </a:solidFill>
              </a:rPr>
              <a:t>Can you go on a hunt for living things in your home?</a:t>
            </a:r>
            <a:r>
              <a:rPr lang="en-US" dirty="0">
                <a:solidFill>
                  <a:schemeClr val="tx1"/>
                </a:solidFill>
              </a:rPr>
              <a:t> How do we know that they are living?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Can you find any minibeast in you garden?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Can you record how many different minibeast you can find using a tally chart? Can you record using Hwb2data?</a:t>
            </a:r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A59D9B1-A5CB-414D-8918-F50BF4878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82319"/>
              </p:ext>
            </p:extLst>
          </p:nvPr>
        </p:nvGraphicFramePr>
        <p:xfrm>
          <a:off x="373056" y="4795520"/>
          <a:ext cx="5015689" cy="1676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66188">
                  <a:extLst>
                    <a:ext uri="{9D8B030D-6E8A-4147-A177-3AD203B41FA5}">
                      <a16:colId xmlns:a16="http://schemas.microsoft.com/office/drawing/2014/main" val="3635106258"/>
                    </a:ext>
                  </a:extLst>
                </a:gridCol>
                <a:gridCol w="3749501">
                  <a:extLst>
                    <a:ext uri="{9D8B030D-6E8A-4147-A177-3AD203B41FA5}">
                      <a16:colId xmlns:a16="http://schemas.microsoft.com/office/drawing/2014/main" val="2691804523"/>
                    </a:ext>
                  </a:extLst>
                </a:gridCol>
              </a:tblGrid>
              <a:tr h="25181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Number of minibeast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912126"/>
                  </a:ext>
                </a:extLst>
              </a:tr>
              <a:tr h="251810">
                <a:tc>
                  <a:txBody>
                    <a:bodyPr/>
                    <a:lstStyle/>
                    <a:p>
                      <a:r>
                        <a:rPr lang="en-GB" sz="1600" dirty="0"/>
                        <a:t>Spiders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5618"/>
                  </a:ext>
                </a:extLst>
              </a:tr>
              <a:tr h="251810">
                <a:tc>
                  <a:txBody>
                    <a:bodyPr/>
                    <a:lstStyle/>
                    <a:p>
                      <a:r>
                        <a:rPr lang="en-GB" sz="1600" dirty="0"/>
                        <a:t>Woodlouse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89430"/>
                  </a:ext>
                </a:extLst>
              </a:tr>
              <a:tr h="251810">
                <a:tc>
                  <a:txBody>
                    <a:bodyPr/>
                    <a:lstStyle/>
                    <a:p>
                      <a:r>
                        <a:rPr lang="en-GB" sz="1600" dirty="0"/>
                        <a:t>Flies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569"/>
                  </a:ext>
                </a:extLst>
              </a:tr>
              <a:tr h="251810">
                <a:tc>
                  <a:txBody>
                    <a:bodyPr/>
                    <a:lstStyle/>
                    <a:p>
                      <a:r>
                        <a:rPr lang="en-GB" sz="1600" dirty="0"/>
                        <a:t>Butterflies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15599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D78D11-CC26-496E-81D2-2AFE77BDB531}"/>
              </a:ext>
            </a:extLst>
          </p:cNvPr>
          <p:cNvCxnSpPr/>
          <p:nvPr/>
        </p:nvCxnSpPr>
        <p:spPr>
          <a:xfrm>
            <a:off x="1740023" y="5166804"/>
            <a:ext cx="0" cy="2574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7DF1C3-9787-4BED-8972-9B45F3F2ECD6}"/>
              </a:ext>
            </a:extLst>
          </p:cNvPr>
          <p:cNvCxnSpPr/>
          <p:nvPr/>
        </p:nvCxnSpPr>
        <p:spPr>
          <a:xfrm>
            <a:off x="1919056" y="5166804"/>
            <a:ext cx="0" cy="2574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A38457-7177-47B3-BF63-11273C3A60C4}"/>
              </a:ext>
            </a:extLst>
          </p:cNvPr>
          <p:cNvCxnSpPr/>
          <p:nvPr/>
        </p:nvCxnSpPr>
        <p:spPr>
          <a:xfrm>
            <a:off x="2052221" y="5166804"/>
            <a:ext cx="0" cy="2574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EC4E84-A836-4D43-8789-E5198081D3CB}"/>
              </a:ext>
            </a:extLst>
          </p:cNvPr>
          <p:cNvCxnSpPr/>
          <p:nvPr/>
        </p:nvCxnSpPr>
        <p:spPr>
          <a:xfrm>
            <a:off x="2203141" y="5166804"/>
            <a:ext cx="0" cy="2574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CBA05E-8139-4932-ADE2-E0DE2C74DC54}"/>
              </a:ext>
            </a:extLst>
          </p:cNvPr>
          <p:cNvCxnSpPr>
            <a:cxnSpLocks/>
          </p:cNvCxnSpPr>
          <p:nvPr/>
        </p:nvCxnSpPr>
        <p:spPr>
          <a:xfrm flipH="1">
            <a:off x="1759258" y="5166804"/>
            <a:ext cx="424649" cy="2766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73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85057" y="163286"/>
            <a:ext cx="5638800" cy="658585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Numeracy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Design a board game for Jack to play with his mum.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write a set of instructions to play the game?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explain how to play the game?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play  the game?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0" name="Picture 9" descr="A picture containing colorful, child, tiled, clock&#10;&#10;Description automatically generated">
            <a:extLst>
              <a:ext uri="{FF2B5EF4-FFF2-40B4-BE49-F238E27FC236}">
                <a16:creationId xmlns:a16="http://schemas.microsoft.com/office/drawing/2014/main" id="{C58A6847-4888-48E4-B09A-875F8561B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90" y="5180919"/>
            <a:ext cx="1844463" cy="1386211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D27663B-5C3A-46A8-94D8-E60EDAE661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12895" r="46067" b="7087"/>
          <a:stretch/>
        </p:blipFill>
        <p:spPr>
          <a:xfrm>
            <a:off x="1006260" y="4030258"/>
            <a:ext cx="1344328" cy="1751919"/>
          </a:xfrm>
          <a:prstGeom prst="rect">
            <a:avLst/>
          </a:prstGeom>
        </p:spPr>
      </p:pic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E9110C11-78E4-4827-ABCB-5803B64DA4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177">
            <a:off x="3119329" y="3957157"/>
            <a:ext cx="2073840" cy="268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95943" y="130629"/>
            <a:ext cx="5617028" cy="66511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Expressive Arts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Memorise a song and perform a dance to the song.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u="sng" dirty="0">
                <a:solidFill>
                  <a:schemeClr val="tx1"/>
                </a:solidFill>
              </a:rPr>
              <a:t>Beanstalk Growing Tall </a:t>
            </a:r>
          </a:p>
          <a:p>
            <a:r>
              <a:rPr lang="en-US" dirty="0">
                <a:solidFill>
                  <a:srgbClr val="00B050"/>
                </a:solidFill>
              </a:rPr>
              <a:t>(Say as a spoken rhyme or sing to your own tune.)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(Children start curled up in a ball and start growing.) </a:t>
            </a:r>
          </a:p>
          <a:p>
            <a:r>
              <a:rPr lang="en-US" dirty="0">
                <a:solidFill>
                  <a:schemeClr val="tx1"/>
                </a:solidFill>
              </a:rPr>
              <a:t>Beanstalk growing tall, Beanstalk growing tall. Swishy, swashy, swishy, swashy, Beanstalk growing tall.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(Children reach up tall.) </a:t>
            </a:r>
          </a:p>
          <a:p>
            <a:r>
              <a:rPr lang="en-US" dirty="0">
                <a:solidFill>
                  <a:schemeClr val="tx1"/>
                </a:solidFill>
              </a:rPr>
              <a:t>Reaching to the clouds, Reaching to the clouds. Growing taller, growing taller, Reaching to the clouds.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9C4585-8076-4110-A3D7-867010C55A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021" t="30310" r="29515" b="20012"/>
          <a:stretch/>
        </p:blipFill>
        <p:spPr>
          <a:xfrm>
            <a:off x="5385822" y="4800600"/>
            <a:ext cx="607796" cy="1820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1194CA-C307-4EAA-A977-98E74A35E4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69" t="64104" r="40050" b="20012"/>
          <a:stretch/>
        </p:blipFill>
        <p:spPr>
          <a:xfrm>
            <a:off x="2193471" y="5984559"/>
            <a:ext cx="1921329" cy="79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10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95943" y="130629"/>
            <a:ext cx="5617028" cy="66511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Expressive Arts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experiment with materials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Create a piece of artwork to represent the story of ‘Jack and the beanstalk’.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See the source image">
            <a:extLst>
              <a:ext uri="{FF2B5EF4-FFF2-40B4-BE49-F238E27FC236}">
                <a16:creationId xmlns:a16="http://schemas.microsoft.com/office/drawing/2014/main" id="{E6277AEA-433A-4FD7-86AF-7FB1FB04A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93" y="2156114"/>
            <a:ext cx="1814018" cy="4369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See the source image">
            <a:extLst>
              <a:ext uri="{FF2B5EF4-FFF2-40B4-BE49-F238E27FC236}">
                <a16:creationId xmlns:a16="http://schemas.microsoft.com/office/drawing/2014/main" id="{E47CA5C2-C3BE-4AFC-A1FD-E6532F4A3F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7" t="3016" b="5139"/>
          <a:stretch/>
        </p:blipFill>
        <p:spPr bwMode="auto">
          <a:xfrm>
            <a:off x="368729" y="2095974"/>
            <a:ext cx="1688678" cy="2233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See the source image">
            <a:extLst>
              <a:ext uri="{FF2B5EF4-FFF2-40B4-BE49-F238E27FC236}">
                <a16:creationId xmlns:a16="http://schemas.microsoft.com/office/drawing/2014/main" id="{A4650126-BD36-4826-B233-B8A6A21128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7" t="3333" r="22964" b="9145"/>
          <a:stretch/>
        </p:blipFill>
        <p:spPr bwMode="auto">
          <a:xfrm>
            <a:off x="4001071" y="2028825"/>
            <a:ext cx="1498481" cy="4496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See the source image">
            <a:extLst>
              <a:ext uri="{FF2B5EF4-FFF2-40B4-BE49-F238E27FC236}">
                <a16:creationId xmlns:a16="http://schemas.microsoft.com/office/drawing/2014/main" id="{B6932B41-4BC4-4148-AB50-5915275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61" y="4308588"/>
            <a:ext cx="1734732" cy="2312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801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52400" y="97972"/>
            <a:ext cx="5976257" cy="650965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RE</a:t>
            </a:r>
            <a:endParaRPr lang="en-GB" sz="2800" u="sng" dirty="0">
              <a:solidFill>
                <a:schemeClr val="tx1"/>
              </a:solidFill>
            </a:endParaRPr>
          </a:p>
          <a:p>
            <a:pPr algn="ctr"/>
            <a:endParaRPr lang="en-GB" sz="1600" u="sng" dirty="0">
              <a:solidFill>
                <a:schemeClr val="tx1"/>
              </a:solidFill>
            </a:endParaRPr>
          </a:p>
          <a:p>
            <a:r>
              <a:rPr lang="en-US" sz="2000" u="sng" dirty="0">
                <a:solidFill>
                  <a:schemeClr val="tx1"/>
                </a:solidFill>
              </a:rPr>
              <a:t>WALT: Write a prayer to show that we are thankful for the world that we live in</a:t>
            </a:r>
            <a:r>
              <a:rPr lang="en-US" sz="2000" b="1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Can you choose words that rhyme?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Thank you, God, for the plants and trees,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Thank you, God, for all the birds and bees,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Thank you, God, for everything,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Thank you, God for things you bring.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Amen.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980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Retell a story</a:t>
            </a:r>
          </a:p>
          <a:p>
            <a:r>
              <a:rPr lang="en-GB" sz="2000" dirty="0">
                <a:solidFill>
                  <a:schemeClr val="tx1"/>
                </a:solidFill>
              </a:rPr>
              <a:t>Retell the story of Jack and the bean stalk in the correct order. Create your own story map to help you. You could create a set of puppets or drawing to help you retell the story.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retell the story in the correct order?</a:t>
            </a:r>
          </a:p>
          <a:p>
            <a:r>
              <a:rPr lang="en-GB" sz="2000" dirty="0">
                <a:solidFill>
                  <a:schemeClr val="tx1"/>
                </a:solidFill>
              </a:rPr>
              <a:t>Can you use different voices for each character?</a:t>
            </a:r>
          </a:p>
          <a:p>
            <a:r>
              <a:rPr lang="en-GB" sz="2000" dirty="0">
                <a:solidFill>
                  <a:schemeClr val="tx1"/>
                </a:solidFill>
              </a:rPr>
              <a:t>Can you include the story language?</a:t>
            </a:r>
          </a:p>
          <a:p>
            <a:r>
              <a:rPr lang="en-GB" sz="2000" dirty="0">
                <a:solidFill>
                  <a:schemeClr val="tx1"/>
                </a:solidFill>
              </a:rPr>
              <a:t> Once upon a time, </a:t>
            </a:r>
          </a:p>
          <a:p>
            <a:r>
              <a:rPr lang="en-GB" sz="2000" dirty="0">
                <a:solidFill>
                  <a:schemeClr val="tx1"/>
                </a:solidFill>
              </a:rPr>
              <a:t>The next morning, </a:t>
            </a:r>
          </a:p>
          <a:p>
            <a:r>
              <a:rPr lang="en-GB" sz="2000" dirty="0">
                <a:solidFill>
                  <a:schemeClr val="tx1"/>
                </a:solidFill>
              </a:rPr>
              <a:t>After that, </a:t>
            </a:r>
          </a:p>
          <a:p>
            <a:r>
              <a:rPr lang="en-GB" sz="2000" dirty="0">
                <a:solidFill>
                  <a:schemeClr val="tx1"/>
                </a:solidFill>
              </a:rPr>
              <a:t>One day, </a:t>
            </a:r>
          </a:p>
          <a:p>
            <a:r>
              <a:rPr lang="en-GB" sz="2000" dirty="0">
                <a:solidFill>
                  <a:schemeClr val="tx1"/>
                </a:solidFill>
              </a:rPr>
              <a:t>Suddenly,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6" name="Picture 1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39FA180-4A10-4022-BE5B-3B48E72AFF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" r="5035"/>
          <a:stretch/>
        </p:blipFill>
        <p:spPr>
          <a:xfrm>
            <a:off x="6177641" y="3087668"/>
            <a:ext cx="2590800" cy="3770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894FC08-8E7D-4AD7-8935-F265C2434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79" y="4156982"/>
            <a:ext cx="1828155" cy="2592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D472F1F-D39A-4343-BAA3-BA2F8436C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764" y="3548737"/>
            <a:ext cx="2404877" cy="3200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75138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r>
              <a:rPr lang="en-GB" sz="2000" u="sng" dirty="0">
                <a:solidFill>
                  <a:schemeClr val="tx1"/>
                </a:solidFill>
              </a:rPr>
              <a:t>WALT: build sentences </a:t>
            </a:r>
          </a:p>
          <a:p>
            <a:r>
              <a:rPr lang="en-GB" sz="1600" dirty="0">
                <a:solidFill>
                  <a:schemeClr val="tx1"/>
                </a:solidFill>
              </a:rPr>
              <a:t>Make a set of cards using anything you have around the house- paper, card, carboard and posits. Select a card to make you own sentence. Write the sentence correctly.</a:t>
            </a:r>
          </a:p>
          <a:p>
            <a:endParaRPr lang="en-GB" sz="1600" b="1" dirty="0">
              <a:solidFill>
                <a:schemeClr val="tx1"/>
              </a:solidFill>
            </a:endParaRPr>
          </a:p>
          <a:p>
            <a:r>
              <a:rPr lang="en-GB" sz="1600" dirty="0">
                <a:solidFill>
                  <a:schemeClr val="tx1"/>
                </a:solidFill>
              </a:rPr>
              <a:t>Can you use a capital letter to start and for names?</a:t>
            </a:r>
          </a:p>
          <a:p>
            <a:r>
              <a:rPr lang="en-GB" sz="1600" dirty="0">
                <a:solidFill>
                  <a:schemeClr val="tx1"/>
                </a:solidFill>
              </a:rPr>
              <a:t>Can you use a full stop correctly?</a:t>
            </a:r>
          </a:p>
          <a:p>
            <a:r>
              <a:rPr lang="en-GB" sz="1600" dirty="0">
                <a:solidFill>
                  <a:schemeClr val="tx1"/>
                </a:solidFill>
              </a:rPr>
              <a:t>Can you read back your sentence?</a:t>
            </a:r>
          </a:p>
          <a:p>
            <a:endParaRPr lang="en-GB" sz="3200" u="sng" dirty="0">
              <a:solidFill>
                <a:schemeClr val="tx1"/>
              </a:solidFill>
            </a:endParaRPr>
          </a:p>
          <a:p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781361-3082-451C-8A72-B5BF82A12C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1" t="13598" r="15000" b="4286"/>
          <a:stretch/>
        </p:blipFill>
        <p:spPr>
          <a:xfrm>
            <a:off x="925287" y="2775858"/>
            <a:ext cx="6923314" cy="382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47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write a traditional tale 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1600" dirty="0">
                <a:solidFill>
                  <a:schemeClr val="tx1"/>
                </a:solidFill>
              </a:rPr>
              <a:t>Can you write a traditional tale? You could use you story map to write ‘Jack and the beanstalk. You could change the character names or even the setting to make it your own tale!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1600" dirty="0">
                <a:solidFill>
                  <a:schemeClr val="tx1"/>
                </a:solidFill>
              </a:rPr>
              <a:t>Can you use a capital letter to start and for names?</a:t>
            </a:r>
          </a:p>
          <a:p>
            <a:r>
              <a:rPr lang="en-GB" sz="1600" dirty="0">
                <a:solidFill>
                  <a:schemeClr val="tx1"/>
                </a:solidFill>
              </a:rPr>
              <a:t>Can you use a full stop correctly?</a:t>
            </a:r>
          </a:p>
          <a:p>
            <a:r>
              <a:rPr lang="en-GB" sz="1600" dirty="0">
                <a:solidFill>
                  <a:schemeClr val="tx1"/>
                </a:solidFill>
              </a:rPr>
              <a:t>Can you read back your sentences?</a:t>
            </a:r>
            <a:endParaRPr lang="en-GB" sz="3200" u="sng" dirty="0">
              <a:solidFill>
                <a:schemeClr val="tx1"/>
              </a:solidFill>
            </a:endParaRPr>
          </a:p>
          <a:p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CF11327-E7CB-4E6B-9AC6-DF13EB30A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118" y="2493955"/>
            <a:ext cx="2831977" cy="4015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9303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strengthen our fingers</a:t>
            </a:r>
          </a:p>
          <a:p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thread small hoops</a:t>
            </a:r>
          </a:p>
          <a:p>
            <a:r>
              <a:rPr lang="en-GB" sz="2000" dirty="0">
                <a:solidFill>
                  <a:schemeClr val="tx1"/>
                </a:solidFill>
              </a:rPr>
              <a:t> onto the spaghetti?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estimate how you</a:t>
            </a:r>
          </a:p>
          <a:p>
            <a:r>
              <a:rPr lang="en-GB" sz="2000" dirty="0">
                <a:solidFill>
                  <a:schemeClr val="tx1"/>
                </a:solidFill>
              </a:rPr>
              <a:t>will thread?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How many can you thread</a:t>
            </a:r>
          </a:p>
          <a:p>
            <a:r>
              <a:rPr lang="en-GB" sz="2000" dirty="0">
                <a:solidFill>
                  <a:schemeClr val="tx1"/>
                </a:solidFill>
              </a:rPr>
              <a:t> in 30 Seconds?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See the source image">
            <a:extLst>
              <a:ext uri="{FF2B5EF4-FFF2-40B4-BE49-F238E27FC236}">
                <a16:creationId xmlns:a16="http://schemas.microsoft.com/office/drawing/2014/main" id="{C83595D6-F5E9-4E06-B273-A37EC4D38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265" y="1495424"/>
            <a:ext cx="5517764" cy="5095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9636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Mathematics</a:t>
            </a:r>
          </a:p>
          <a:p>
            <a:r>
              <a:rPr lang="en-GB" sz="2000" u="sng" dirty="0">
                <a:solidFill>
                  <a:schemeClr val="tx1"/>
                </a:solidFill>
              </a:rPr>
              <a:t>WALT: tell the time</a:t>
            </a:r>
            <a:r>
              <a:rPr lang="en-GB" sz="3200" u="sng" dirty="0">
                <a:solidFill>
                  <a:schemeClr val="tx1"/>
                </a:solidFill>
              </a:rPr>
              <a:t>.</a:t>
            </a:r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Can you make a clock for Jack’s house? Make your own clock and practise reading the time.</a:t>
            </a:r>
          </a:p>
          <a:p>
            <a:r>
              <a:rPr lang="en-US" sz="1600" dirty="0">
                <a:solidFill>
                  <a:schemeClr val="tx1"/>
                </a:solidFill>
              </a:rPr>
              <a:t>Watch YouTube songs about telling the time.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9218" name="Picture 2" descr="See the source image">
            <a:extLst>
              <a:ext uri="{FF2B5EF4-FFF2-40B4-BE49-F238E27FC236}">
                <a16:creationId xmlns:a16="http://schemas.microsoft.com/office/drawing/2014/main" id="{EF869421-6C59-4F43-91E6-FAE187236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9" y="2633133"/>
            <a:ext cx="5203473" cy="3684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See the source image">
            <a:extLst>
              <a:ext uri="{FF2B5EF4-FFF2-40B4-BE49-F238E27FC236}">
                <a16:creationId xmlns:a16="http://schemas.microsoft.com/office/drawing/2014/main" id="{1CD8E107-2AD3-4D74-A0BA-6FAC6CE45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2006" y="3953800"/>
            <a:ext cx="1988079" cy="20962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9133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03130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Mathematics</a:t>
            </a:r>
          </a:p>
          <a:p>
            <a:r>
              <a:rPr lang="en-GB" sz="2000" u="sng" dirty="0">
                <a:solidFill>
                  <a:schemeClr val="tx1"/>
                </a:solidFill>
              </a:rPr>
              <a:t>WALT: make sensible estimations and check my answers</a:t>
            </a:r>
            <a:r>
              <a:rPr lang="en-GB" sz="3200" u="sng" dirty="0">
                <a:solidFill>
                  <a:schemeClr val="tx1"/>
                </a:solidFill>
              </a:rPr>
              <a:t>.</a:t>
            </a:r>
            <a:endParaRPr lang="en-GB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Jack was given these magic beans. I wonder how many he was given? Can you make a sensible estimation then count them to check?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Can you solve the estimation cards?</a:t>
            </a:r>
          </a:p>
          <a:p>
            <a:r>
              <a:rPr lang="en-US" sz="1600" dirty="0">
                <a:solidFill>
                  <a:schemeClr val="tx1"/>
                </a:solidFill>
              </a:rPr>
              <a:t>Can you select a group of object from around the house and practise estimating and counting them?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D1B3C1F0-F4AC-4CBE-B7C4-EA2A37E06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17" y="3056138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70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ee the source image">
            <a:extLst>
              <a:ext uri="{FF2B5EF4-FFF2-40B4-BE49-F238E27FC236}">
                <a16:creationId xmlns:a16="http://schemas.microsoft.com/office/drawing/2014/main" id="{1E384728-860D-4992-8370-77160E9877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" t="16402" r="2222" b="15927"/>
          <a:stretch/>
        </p:blipFill>
        <p:spPr bwMode="auto">
          <a:xfrm>
            <a:off x="0" y="-1"/>
            <a:ext cx="914544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2801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864DD131-899B-4D56-BA9E-823F30ECC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" t="16420" r="2468" b="16050"/>
          <a:stretch/>
        </p:blipFill>
        <p:spPr bwMode="auto">
          <a:xfrm>
            <a:off x="0" y="-67733"/>
            <a:ext cx="9144000" cy="692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486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See the source image">
            <a:extLst>
              <a:ext uri="{FF2B5EF4-FFF2-40B4-BE49-F238E27FC236}">
                <a16:creationId xmlns:a16="http://schemas.microsoft.com/office/drawing/2014/main" id="{0C1558E6-71F8-43A3-9560-638C757D3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" t="16298" r="2222" b="16222"/>
          <a:stretch/>
        </p:blipFill>
        <p:spPr bwMode="auto">
          <a:xfrm>
            <a:off x="0" y="0"/>
            <a:ext cx="9144000" cy="692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3596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74172" y="119744"/>
            <a:ext cx="8795657" cy="66076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Technology/ICT</a:t>
            </a:r>
          </a:p>
          <a:p>
            <a:pPr algn="ctr"/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  Use HWB to create an </a:t>
            </a:r>
            <a:r>
              <a:rPr lang="en-GB" sz="2000" u="sng" dirty="0" err="1">
                <a:solidFill>
                  <a:schemeClr val="tx1"/>
                </a:solidFill>
              </a:rPr>
              <a:t>ebook</a:t>
            </a:r>
            <a:r>
              <a:rPr lang="en-GB" sz="2000" u="sng" dirty="0">
                <a:solidFill>
                  <a:schemeClr val="tx1"/>
                </a:solidFill>
              </a:rPr>
              <a:t>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Practice logging into Hwb and using the Just2easy resources. Create a Jack and the Beanstalk eBook story using the paint and write feature on HWB JIT5.</a:t>
            </a:r>
          </a:p>
          <a:p>
            <a:endParaRPr lang="en-GB" sz="2000" b="1" dirty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Step 1. Find HWB website: </a:t>
            </a:r>
            <a:r>
              <a:rPr lang="en-US" sz="2000" dirty="0">
                <a:solidFill>
                  <a:schemeClr val="tx1"/>
                </a:solidFill>
                <a:hlinkClick r:id="rId2"/>
              </a:rPr>
              <a:t>https://hwb.gov.wales/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Step 2. Sign in using your own username and password.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3CF486-668C-4D1B-A2A9-FCE40B255E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15" t="27037" r="35714" b="25662"/>
          <a:stretch/>
        </p:blipFill>
        <p:spPr>
          <a:xfrm>
            <a:off x="3293616" y="4082142"/>
            <a:ext cx="2573784" cy="239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884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74172" y="119744"/>
            <a:ext cx="8795657" cy="66076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Step 3. Click on menu, then click Just2easy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Step 4. Click Jit- Jt5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DCB3F5-AC74-4D02-A075-9D55F32F0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" t="13809" r="7500" b="13386"/>
          <a:stretch/>
        </p:blipFill>
        <p:spPr>
          <a:xfrm>
            <a:off x="-409544" y="7579620"/>
            <a:ext cx="3001799" cy="1349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368173-6E8B-421E-93AB-A9D38B9BA3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1" t="13598" r="7865" b="31164"/>
          <a:stretch/>
        </p:blipFill>
        <p:spPr>
          <a:xfrm>
            <a:off x="536475" y="3669579"/>
            <a:ext cx="7535732" cy="25712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3CF486-668C-4D1B-A2A9-FCE40B255E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715" t="27037" r="35714" b="25662"/>
          <a:stretch/>
        </p:blipFill>
        <p:spPr>
          <a:xfrm>
            <a:off x="10756541" y="767420"/>
            <a:ext cx="3037114" cy="28283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5D73A-6408-45D2-A36C-45FD1CF5FD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549" t="18466" r="17856" b="8942"/>
          <a:stretch/>
        </p:blipFill>
        <p:spPr>
          <a:xfrm>
            <a:off x="14021590" y="2046516"/>
            <a:ext cx="2590010" cy="20990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528755-3310-4342-B430-BBFDCD3122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453" t="7460" r="19583" b="19947"/>
          <a:stretch/>
        </p:blipFill>
        <p:spPr>
          <a:xfrm>
            <a:off x="427617" y="893608"/>
            <a:ext cx="2913509" cy="228942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C2C9821-A0A1-4EF5-AD95-ECDA8566ECE7}"/>
              </a:ext>
            </a:extLst>
          </p:cNvPr>
          <p:cNvCxnSpPr>
            <a:cxnSpLocks/>
          </p:cNvCxnSpPr>
          <p:nvPr/>
        </p:nvCxnSpPr>
        <p:spPr>
          <a:xfrm flipH="1">
            <a:off x="2306983" y="470664"/>
            <a:ext cx="1034143" cy="8458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76B9D38-574D-4B20-A735-5A1DE8CFED14}"/>
              </a:ext>
            </a:extLst>
          </p:cNvPr>
          <p:cNvCxnSpPr>
            <a:cxnSpLocks/>
          </p:cNvCxnSpPr>
          <p:nvPr/>
        </p:nvCxnSpPr>
        <p:spPr>
          <a:xfrm flipH="1">
            <a:off x="1948897" y="4145526"/>
            <a:ext cx="1034143" cy="8458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2B86CFC-F71C-497F-A724-4DBBDB6B94DC}"/>
              </a:ext>
            </a:extLst>
          </p:cNvPr>
          <p:cNvCxnSpPr>
            <a:cxnSpLocks/>
          </p:cNvCxnSpPr>
          <p:nvPr/>
        </p:nvCxnSpPr>
        <p:spPr>
          <a:xfrm flipH="1">
            <a:off x="935737" y="1758633"/>
            <a:ext cx="1034143" cy="8458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A056437-0B2F-4E9E-982B-85470D0C68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714" t="53441" r="62143" b="41534"/>
          <a:stretch/>
        </p:blipFill>
        <p:spPr>
          <a:xfrm>
            <a:off x="4029878" y="463317"/>
            <a:ext cx="1395408" cy="552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2FFE3F-F4CC-4821-95A4-4C7DF6CEC8D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6536" t="14747" r="37500" b="82040"/>
          <a:stretch/>
        </p:blipFill>
        <p:spPr>
          <a:xfrm>
            <a:off x="1452808" y="470664"/>
            <a:ext cx="1395408" cy="42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028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74172" y="119744"/>
            <a:ext cx="8795657" cy="66076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Remember to keep safe online and remember the rules...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DCB3F5-AC74-4D02-A075-9D55F32F0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" t="13809" r="7500" b="13386"/>
          <a:stretch/>
        </p:blipFill>
        <p:spPr>
          <a:xfrm>
            <a:off x="-409544" y="7579620"/>
            <a:ext cx="3001799" cy="1349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3CF486-668C-4D1B-A2A9-FCE40B255E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15" t="27037" r="35714" b="25662"/>
          <a:stretch/>
        </p:blipFill>
        <p:spPr>
          <a:xfrm>
            <a:off x="10756541" y="767420"/>
            <a:ext cx="3037114" cy="28283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5D73A-6408-45D2-A36C-45FD1CF5FD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49" t="18466" r="17856" b="8942"/>
          <a:stretch/>
        </p:blipFill>
        <p:spPr>
          <a:xfrm>
            <a:off x="14021590" y="2046516"/>
            <a:ext cx="2590010" cy="209901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D1339B-6903-4F40-86D5-820CD68D2C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343" t="23122" r="15758" b="8743"/>
          <a:stretch/>
        </p:blipFill>
        <p:spPr>
          <a:xfrm>
            <a:off x="563419" y="1008235"/>
            <a:ext cx="4414981" cy="24207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A30248-AEC5-4366-97E9-93A5E9EC24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546" t="19068" r="15657" b="12335"/>
          <a:stretch/>
        </p:blipFill>
        <p:spPr>
          <a:xfrm>
            <a:off x="563419" y="3409067"/>
            <a:ext cx="4424217" cy="244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29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A1786ED3-4A83-4E52-97FB-5BB8F2F68775}" vid="{F1370A2B-D63B-458B-B1CD-13966C425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601</TotalTime>
  <Words>1618</Words>
  <Application>Microsoft Office PowerPoint</Application>
  <PresentationFormat>On-screen Show (4:3)</PresentationFormat>
  <Paragraphs>448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Maddison Wells</dc:creator>
  <cp:lastModifiedBy>nicole simons</cp:lastModifiedBy>
  <cp:revision>50</cp:revision>
  <dcterms:created xsi:type="dcterms:W3CDTF">2019-07-11T07:05:09Z</dcterms:created>
  <dcterms:modified xsi:type="dcterms:W3CDTF">2020-06-22T14:09:06Z</dcterms:modified>
</cp:coreProperties>
</file>